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2" r:id="rId3"/>
  </p:sldMasterIdLst>
  <p:notesMasterIdLst>
    <p:notesMasterId r:id="rId125"/>
  </p:notesMasterIdLst>
  <p:sldIdLst>
    <p:sldId id="259" r:id="rId4"/>
    <p:sldId id="265" r:id="rId5"/>
    <p:sldId id="271" r:id="rId6"/>
    <p:sldId id="277" r:id="rId7"/>
    <p:sldId id="283" r:id="rId8"/>
    <p:sldId id="289" r:id="rId9"/>
    <p:sldId id="295" r:id="rId10"/>
    <p:sldId id="301" r:id="rId11"/>
    <p:sldId id="307" r:id="rId12"/>
    <p:sldId id="313" r:id="rId13"/>
    <p:sldId id="319" r:id="rId14"/>
    <p:sldId id="325" r:id="rId15"/>
    <p:sldId id="331" r:id="rId16"/>
    <p:sldId id="337" r:id="rId17"/>
    <p:sldId id="343" r:id="rId18"/>
    <p:sldId id="349" r:id="rId19"/>
    <p:sldId id="355" r:id="rId20"/>
    <p:sldId id="361" r:id="rId21"/>
    <p:sldId id="367" r:id="rId22"/>
    <p:sldId id="373" r:id="rId23"/>
    <p:sldId id="379" r:id="rId24"/>
    <p:sldId id="385" r:id="rId25"/>
    <p:sldId id="391" r:id="rId26"/>
    <p:sldId id="397" r:id="rId27"/>
    <p:sldId id="403" r:id="rId28"/>
    <p:sldId id="409" r:id="rId29"/>
    <p:sldId id="415" r:id="rId30"/>
    <p:sldId id="421" r:id="rId31"/>
    <p:sldId id="427" r:id="rId32"/>
    <p:sldId id="433" r:id="rId33"/>
    <p:sldId id="439" r:id="rId34"/>
    <p:sldId id="445" r:id="rId35"/>
    <p:sldId id="451" r:id="rId36"/>
    <p:sldId id="457" r:id="rId37"/>
    <p:sldId id="463" r:id="rId38"/>
    <p:sldId id="469" r:id="rId39"/>
    <p:sldId id="475" r:id="rId40"/>
    <p:sldId id="481" r:id="rId41"/>
    <p:sldId id="487" r:id="rId42"/>
    <p:sldId id="493" r:id="rId43"/>
    <p:sldId id="499" r:id="rId44"/>
    <p:sldId id="505" r:id="rId45"/>
    <p:sldId id="511" r:id="rId46"/>
    <p:sldId id="517" r:id="rId47"/>
    <p:sldId id="523" r:id="rId48"/>
    <p:sldId id="529" r:id="rId49"/>
    <p:sldId id="535" r:id="rId50"/>
    <p:sldId id="541" r:id="rId51"/>
    <p:sldId id="547" r:id="rId52"/>
    <p:sldId id="553" r:id="rId53"/>
    <p:sldId id="559" r:id="rId54"/>
    <p:sldId id="565" r:id="rId55"/>
    <p:sldId id="571" r:id="rId56"/>
    <p:sldId id="577" r:id="rId57"/>
    <p:sldId id="583" r:id="rId58"/>
    <p:sldId id="589" r:id="rId59"/>
    <p:sldId id="595" r:id="rId60"/>
    <p:sldId id="601" r:id="rId61"/>
    <p:sldId id="607" r:id="rId62"/>
    <p:sldId id="613" r:id="rId63"/>
    <p:sldId id="619" r:id="rId64"/>
    <p:sldId id="625" r:id="rId65"/>
    <p:sldId id="631" r:id="rId66"/>
    <p:sldId id="637" r:id="rId67"/>
    <p:sldId id="643" r:id="rId68"/>
    <p:sldId id="649" r:id="rId69"/>
    <p:sldId id="655" r:id="rId70"/>
    <p:sldId id="661" r:id="rId71"/>
    <p:sldId id="667" r:id="rId72"/>
    <p:sldId id="673" r:id="rId73"/>
    <p:sldId id="679" r:id="rId74"/>
    <p:sldId id="685" r:id="rId75"/>
    <p:sldId id="691" r:id="rId76"/>
    <p:sldId id="697" r:id="rId77"/>
    <p:sldId id="703" r:id="rId78"/>
    <p:sldId id="709" r:id="rId79"/>
    <p:sldId id="715" r:id="rId80"/>
    <p:sldId id="721" r:id="rId81"/>
    <p:sldId id="727" r:id="rId82"/>
    <p:sldId id="733" r:id="rId83"/>
    <p:sldId id="739" r:id="rId84"/>
    <p:sldId id="745" r:id="rId85"/>
    <p:sldId id="751" r:id="rId86"/>
    <p:sldId id="757" r:id="rId87"/>
    <p:sldId id="763" r:id="rId88"/>
    <p:sldId id="769" r:id="rId89"/>
    <p:sldId id="775" r:id="rId90"/>
    <p:sldId id="781" r:id="rId91"/>
    <p:sldId id="787" r:id="rId92"/>
    <p:sldId id="793" r:id="rId93"/>
    <p:sldId id="799" r:id="rId94"/>
    <p:sldId id="805" r:id="rId95"/>
    <p:sldId id="811" r:id="rId96"/>
    <p:sldId id="817" r:id="rId97"/>
    <p:sldId id="823" r:id="rId98"/>
    <p:sldId id="829" r:id="rId99"/>
    <p:sldId id="835" r:id="rId100"/>
    <p:sldId id="841" r:id="rId101"/>
    <p:sldId id="847" r:id="rId102"/>
    <p:sldId id="853" r:id="rId103"/>
    <p:sldId id="859" r:id="rId104"/>
    <p:sldId id="865" r:id="rId105"/>
    <p:sldId id="871" r:id="rId106"/>
    <p:sldId id="877" r:id="rId107"/>
    <p:sldId id="883" r:id="rId108"/>
    <p:sldId id="889" r:id="rId109"/>
    <p:sldId id="895" r:id="rId110"/>
    <p:sldId id="901" r:id="rId111"/>
    <p:sldId id="907" r:id="rId112"/>
    <p:sldId id="913" r:id="rId113"/>
    <p:sldId id="919" r:id="rId114"/>
    <p:sldId id="925" r:id="rId115"/>
    <p:sldId id="931" r:id="rId116"/>
    <p:sldId id="937" r:id="rId117"/>
    <p:sldId id="943" r:id="rId118"/>
    <p:sldId id="949" r:id="rId119"/>
    <p:sldId id="955" r:id="rId120"/>
    <p:sldId id="961" r:id="rId121"/>
    <p:sldId id="967" r:id="rId122"/>
    <p:sldId id="973" r:id="rId123"/>
    <p:sldId id="979" r:id="rId124"/>
  </p:sldIdLst>
  <p:sldSz cx="9144000" cy="6858000" type="screen4x3"/>
  <p:notesSz cx="6858000" cy="9144000"/>
  <p:custDataLst>
    <p:tags r:id="rId126"/>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636"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75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Sheet7!$A$8:$A$10</c:f>
              <c:strCache>
                <c:ptCount val="3"/>
                <c:pt idx="0">
                  <c:v>'14</c:v>
                </c:pt>
                <c:pt idx="1">
                  <c:v>'15</c:v>
                </c:pt>
                <c:pt idx="2">
                  <c:v>'16</c:v>
                </c:pt>
              </c:strCache>
            </c:strRef>
          </c:cat>
          <c:val>
            <c:numRef>
              <c:f>Sheet7!$B$8:$B$10</c:f>
              <c:numCache>
                <c:formatCode>_(* #,##0_);_(* \(#,##0\);_(* "-"_);_(@_)</c:formatCode>
                <c:ptCount val="3"/>
                <c:pt idx="0">
                  <c:v>134817</c:v>
                </c:pt>
                <c:pt idx="1">
                  <c:v>233870</c:v>
                </c:pt>
                <c:pt idx="2">
                  <c:v>298587</c:v>
                </c:pt>
              </c:numCache>
            </c:numRef>
          </c:val>
        </c:ser>
        <c:dLbls>
          <c:showLegendKey val="0"/>
          <c:showVal val="0"/>
          <c:showCatName val="0"/>
          <c:showSerName val="0"/>
          <c:showPercent val="0"/>
          <c:showBubbleSize val="0"/>
        </c:dLbls>
        <c:gapWidth val="150"/>
        <c:axId val="682206320"/>
        <c:axId val="682193776"/>
      </c:barChart>
      <c:catAx>
        <c:axId val="682206320"/>
        <c:scaling>
          <c:orientation val="minMax"/>
        </c:scaling>
        <c:delete val="0"/>
        <c:axPos val="b"/>
        <c:numFmt formatCode="General" sourceLinked="1"/>
        <c:majorTickMark val="out"/>
        <c:minorTickMark val="none"/>
        <c:tickLblPos val="nextTo"/>
        <c:crossAx val="682193776"/>
        <c:crosses val="autoZero"/>
        <c:auto val="0"/>
        <c:lblAlgn val="ctr"/>
        <c:lblOffset val="100"/>
        <c:noMultiLvlLbl val="0"/>
      </c:catAx>
      <c:valAx>
        <c:axId val="682193776"/>
        <c:scaling>
          <c:orientation val="minMax"/>
          <c:max val="300000"/>
          <c:min val="0"/>
        </c:scaling>
        <c:delete val="0"/>
        <c:axPos val="l"/>
        <c:majorGridlines/>
        <c:numFmt formatCode="_(* #,##0_);_(* \(#,##0\);_(* &quot;-&quot;_);_(@_)" sourceLinked="1"/>
        <c:majorTickMark val="out"/>
        <c:minorTickMark val="none"/>
        <c:tickLblPos val="nextTo"/>
        <c:crossAx val="682206320"/>
        <c:crosses val="autoZero"/>
        <c:crossBetween val="between"/>
        <c:majorUnit val="100000"/>
      </c:valAx>
    </c:plotArea>
    <c:plotVisOnly val="1"/>
    <c:dispBlanksAs val="gap"/>
    <c:showDLblsOverMax val="0"/>
  </c:chart>
  <c:spPr>
    <a:ln>
      <a:noFill/>
    </a:ln>
  </c:spPr>
  <c:txPr>
    <a:bodyPr/>
    <a:lstStyle/>
    <a:p>
      <a:pPr>
        <a:defRPr sz="800" smtId="4294967295"/>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75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Sheet8!$A$8:$A$10</c:f>
              <c:strCache>
                <c:ptCount val="3"/>
                <c:pt idx="0">
                  <c:v>'14</c:v>
                </c:pt>
                <c:pt idx="1">
                  <c:v>'15</c:v>
                </c:pt>
                <c:pt idx="2">
                  <c:v>'16</c:v>
                </c:pt>
              </c:strCache>
            </c:strRef>
          </c:cat>
          <c:val>
            <c:numRef>
              <c:f>Sheet8!$B$8:$B$10</c:f>
              <c:numCache>
                <c:formatCode>_(* #,##0_);_(* \(#,##0\);_(* "-"_);_(@_)</c:formatCode>
                <c:ptCount val="3"/>
                <c:pt idx="0">
                  <c:v>248473</c:v>
                </c:pt>
                <c:pt idx="1">
                  <c:v>278655</c:v>
                </c:pt>
                <c:pt idx="2">
                  <c:v>368370</c:v>
                </c:pt>
              </c:numCache>
            </c:numRef>
          </c:val>
        </c:ser>
        <c:dLbls>
          <c:showLegendKey val="0"/>
          <c:showVal val="0"/>
          <c:showCatName val="0"/>
          <c:showSerName val="0"/>
          <c:showPercent val="0"/>
          <c:showBubbleSize val="0"/>
        </c:dLbls>
        <c:gapWidth val="150"/>
        <c:axId val="682205928"/>
        <c:axId val="682205536"/>
      </c:barChart>
      <c:catAx>
        <c:axId val="682205928"/>
        <c:scaling>
          <c:orientation val="minMax"/>
        </c:scaling>
        <c:delete val="0"/>
        <c:axPos val="b"/>
        <c:numFmt formatCode="General" sourceLinked="1"/>
        <c:majorTickMark val="out"/>
        <c:minorTickMark val="none"/>
        <c:tickLblPos val="nextTo"/>
        <c:crossAx val="682205536"/>
        <c:crosses val="autoZero"/>
        <c:auto val="0"/>
        <c:lblAlgn val="ctr"/>
        <c:lblOffset val="100"/>
        <c:noMultiLvlLbl val="0"/>
      </c:catAx>
      <c:valAx>
        <c:axId val="682205536"/>
        <c:scaling>
          <c:orientation val="minMax"/>
          <c:max val="400000"/>
          <c:min val="0"/>
        </c:scaling>
        <c:delete val="0"/>
        <c:axPos val="l"/>
        <c:majorGridlines/>
        <c:numFmt formatCode="_(* #,##0_);_(* \(#,##0\);_(* &quot;-&quot;_);_(@_)" sourceLinked="1"/>
        <c:majorTickMark val="out"/>
        <c:minorTickMark val="none"/>
        <c:tickLblPos val="nextTo"/>
        <c:crossAx val="682205928"/>
        <c:crosses val="autoZero"/>
        <c:crossBetween val="between"/>
        <c:majorUnit val="100000"/>
      </c:valAx>
    </c:plotArea>
    <c:plotVisOnly val="1"/>
    <c:dispBlanksAs val="gap"/>
    <c:showDLblsOverMax val="0"/>
  </c:chart>
  <c:spPr>
    <a:ln>
      <a:noFill/>
    </a:ln>
  </c:spPr>
  <c:txPr>
    <a:bodyPr/>
    <a:lstStyle/>
    <a:p>
      <a:pPr>
        <a:defRPr sz="800" smtId="4294967295"/>
      </a:pPr>
      <a:endParaRPr lang="ko-K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0F3B35-3573-4DEC-BDD3-3C20AB2273BE}" type="datetimeFigureOut">
              <a:rPr lang="ko-KR" altLang="en-US" smtClean="0"/>
              <a:t>2019-07-16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3E4D66-917B-491B-B3D3-70DB2BE583CF}" type="slidenum">
              <a:rPr lang="ko-KR" altLang="en-US" smtClean="0"/>
              <a:t>‹#›</a:t>
            </a:fld>
            <a:endParaRPr lang="ko-KR" altLang="en-US"/>
          </a:p>
        </p:txBody>
      </p:sp>
    </p:spTree>
    <p:extLst>
      <p:ext uri="{BB962C8B-B14F-4D97-AF65-F5344CB8AC3E}">
        <p14:creationId xmlns:p14="http://schemas.microsoft.com/office/powerpoint/2010/main" val="415343087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59</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118</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6</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46</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53</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2.xml"/><Relationship Id="rId5" Type="http://schemas.openxmlformats.org/officeDocument/2006/relationships/tags" Target="../tags/tag15.xml"/><Relationship Id="rId4"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3.xml"/><Relationship Id="rId5" Type="http://schemas.openxmlformats.org/officeDocument/2006/relationships/tags" Target="../tags/tag36.xml"/><Relationship Id="rId4" Type="http://schemas.openxmlformats.org/officeDocument/2006/relationships/tags" Target="../tags/tag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tags" Target="../tags/tag40.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tags" Target="../tags/tag4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135417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77680948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89691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17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4476727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80803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86038570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6773045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484595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748028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23834051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4313751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90239190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2110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15366639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7473920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741782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043890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99599812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0579938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7/16/2019</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7/16/2019</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7/16/2019</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vmlDrawing" Target="../drawings/vmlDrawing1.v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2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vmlDrawing" Target="../drawings/vmlDrawing2.vml"/><Relationship Id="rId2" Type="http://schemas.openxmlformats.org/officeDocument/2006/relationships/slideLayout" Target="../slideLayouts/slideLayout23.xml"/><Relationship Id="rId16" Type="http://schemas.openxmlformats.org/officeDocument/2006/relationships/image" Target="../media/image2.jpe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407681491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1" name="think-cell Slide" r:id="rId14" imgW="0" imgH="0" progId="TCLayout.ActiveDocument.1">
                  <p:embed/>
                </p:oleObj>
              </mc:Choice>
              <mc:Fallback>
                <p:oleObj name="think-cell Slide" r:id="rId14" imgW="0" imgH="0" progId="TCLayout.ActiveDocument.1">
                  <p:embed/>
                  <p:pic>
                    <p:nvPicPr>
                      <p:cNvPr id="0" name="Picture 14"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77264379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24136360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050"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93708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9.png"/><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2.png"/><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359532" y="1952836"/>
            <a:ext cx="8604956" cy="1231106"/>
          </a:xfrm>
        </p:spPr>
        <p:txBody>
          <a:bodyPr/>
          <a:lstStyle/>
          <a:p>
            <a:pPr algn="ctr">
              <a:lnSpc>
                <a:spcPct val="100000"/>
              </a:lnSpc>
            </a:pPr>
            <a:r>
              <a:rPr lang="ko-KR" altLang="en-US" b="1" u="sng" smtClean="0">
                <a:solidFill>
                  <a:schemeClr val="tx1"/>
                </a:solidFill>
              </a:rPr>
              <a:t>주제 </a:t>
            </a:r>
            <a:r>
              <a:rPr lang="en-US" altLang="ko-KR" b="1" u="sng" smtClean="0">
                <a:solidFill>
                  <a:schemeClr val="tx1"/>
                </a:solidFill>
              </a:rPr>
              <a:t>I. </a:t>
            </a:r>
            <a:r>
              <a:rPr lang="ko-KR" altLang="en-US" b="1" u="sng" smtClean="0">
                <a:solidFill>
                  <a:schemeClr val="tx1"/>
                </a:solidFill>
              </a:rPr>
              <a:t>축제 효과 분석 및</a:t>
            </a:r>
            <a:r>
              <a:rPr lang="en-US" altLang="ko-KR" b="1" u="sng" smtClean="0">
                <a:solidFill>
                  <a:schemeClr val="tx1"/>
                </a:solidFill>
              </a:rPr>
              <a:t/>
            </a:r>
            <a:br>
              <a:rPr lang="en-US" altLang="ko-KR" b="1" u="sng" smtClean="0">
                <a:solidFill>
                  <a:schemeClr val="tx1"/>
                </a:solidFill>
              </a:rPr>
            </a:br>
            <a:r>
              <a:rPr lang="ko-KR" altLang="en-US" b="1" u="sng" smtClean="0">
                <a:solidFill>
                  <a:schemeClr val="tx1"/>
                </a:solidFill>
              </a:rPr>
              <a:t>제주도 전통시장 활성화 방안</a:t>
            </a:r>
            <a:endParaRPr lang="ko-KR" altLang="en-US" sz="3200" b="1" u="sng">
              <a:solidFill>
                <a:schemeClr val="tx1"/>
              </a:solidFill>
              <a:latin typeface="NOVA Bold" panose="00000800000000000000" pitchFamily="2" charset="-127"/>
              <a:ea typeface="NOVA Bold" panose="00000800000000000000" pitchFamily="2" charset="-127"/>
            </a:endParaRPr>
          </a:p>
        </p:txBody>
      </p:sp>
      <p:sp>
        <p:nvSpPr>
          <p:cNvPr id="6" name="제목 1"/>
          <p:cNvSpPr txBox="1"/>
          <p:nvPr/>
        </p:nvSpPr>
        <p:spPr>
          <a:xfrm>
            <a:off x="359532" y="3750509"/>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smtClean="0">
                <a:latin typeface="NOVA Bold" panose="00000800000000000000" pitchFamily="2" charset="-127"/>
                <a:ea typeface="NOVA Bold" panose="00000800000000000000" pitchFamily="2" charset="-127"/>
              </a:rPr>
              <a:t>2. </a:t>
            </a:r>
            <a:r>
              <a:rPr sz="2800" b="1" smtClean="0">
                <a:latin typeface="NOVA Bold" panose="00000800000000000000" pitchFamily="2" charset="-127"/>
                <a:ea typeface="NOVA Bold" panose="00000800000000000000" pitchFamily="2" charset="-127"/>
              </a:rPr>
              <a:t>제주도 전통시장 활성화 방안</a:t>
            </a:r>
            <a:endParaRPr sz="2800" b="1">
              <a:latin typeface="NOVA Bold" panose="00000800000000000000" pitchFamily="2" charset="-127"/>
              <a:ea typeface="NOVA Bold" panose="00000800000000000000" pitchFamily="2" charset="-127"/>
            </a:endParaRPr>
          </a:p>
        </p:txBody>
      </p:sp>
      <p:sp>
        <p:nvSpPr>
          <p:cNvPr id="5" name="TextBox 4"/>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5877272"/>
            <a:ext cx="1800000" cy="479508"/>
          </a:xfrm>
          <a:prstGeom prst="rect">
            <a:avLst/>
          </a:prstGeom>
        </p:spPr>
      </p:pic>
    </p:spTree>
    <p:extLst>
      <p:ext uri="{BB962C8B-B14F-4D97-AF65-F5344CB8AC3E}">
        <p14:creationId xmlns:p14="http://schemas.microsoft.com/office/powerpoint/2010/main" val="255154517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a:t>
            </a:r>
            <a:r>
              <a:rPr lang="en-US" altLang="ko-KR" smtClean="0"/>
              <a:t>, </a:t>
            </a:r>
            <a:r>
              <a:rPr lang="ko-KR" altLang="en-US" smtClean="0"/>
              <a:t>대형마트 구매고객 소비패턴 비교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7" name="TextBox 36"/>
          <p:cNvSpPr txBox="1"/>
          <p:nvPr/>
        </p:nvSpPr>
        <p:spPr>
          <a:xfrm>
            <a:off x="1871700" y="2060848"/>
            <a:ext cx="187180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Only</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7" name="TextBox 16"/>
          <p:cNvSpPr txBox="1"/>
          <p:nvPr/>
        </p:nvSpPr>
        <p:spPr>
          <a:xfrm>
            <a:off x="6665773" y="2060848"/>
            <a:ext cx="201068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Only</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8" name="TextBox 17"/>
          <p:cNvSpPr txBox="1"/>
          <p:nvPr/>
        </p:nvSpPr>
        <p:spPr>
          <a:xfrm>
            <a:off x="3929869" y="2060848"/>
            <a:ext cx="273590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&amp;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a:t>
            </a:r>
          </a:p>
        </p:txBody>
      </p:sp>
      <p:cxnSp>
        <p:nvCxnSpPr>
          <p:cNvPr id="28" name="직선 연결선 27"/>
          <p:cNvCxnSpPr/>
          <p:nvPr/>
        </p:nvCxnSpPr>
        <p:spPr>
          <a:xfrm>
            <a:off x="4247964" y="2349541"/>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1871700" y="2348880"/>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6624228" y="2349541"/>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83568" y="274505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전체</a:t>
            </a:r>
          </a:p>
        </p:txBody>
      </p:sp>
      <p:sp>
        <p:nvSpPr>
          <p:cNvPr id="34" name="직사각형 33"/>
          <p:cNvSpPr/>
          <p:nvPr/>
        </p:nvSpPr>
        <p:spPr>
          <a:xfrm>
            <a:off x="1871700" y="2457965"/>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0" name="직사각형 39"/>
          <p:cNvSpPr/>
          <p:nvPr/>
        </p:nvSpPr>
        <p:spPr>
          <a:xfrm>
            <a:off x="2591380" y="2459849"/>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2" name="직사각형 41"/>
          <p:cNvSpPr/>
          <p:nvPr/>
        </p:nvSpPr>
        <p:spPr>
          <a:xfrm>
            <a:off x="3311860" y="246208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3" name="직사각형 42"/>
          <p:cNvSpPr/>
          <p:nvPr/>
        </p:nvSpPr>
        <p:spPr>
          <a:xfrm>
            <a:off x="4233983" y="2457965"/>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4" name="직사각형 43"/>
          <p:cNvSpPr/>
          <p:nvPr/>
        </p:nvSpPr>
        <p:spPr>
          <a:xfrm>
            <a:off x="4953663" y="2459849"/>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5" name="직사각형 44"/>
          <p:cNvSpPr/>
          <p:nvPr/>
        </p:nvSpPr>
        <p:spPr>
          <a:xfrm>
            <a:off x="5674143" y="246208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6" name="직사각형 45"/>
          <p:cNvSpPr/>
          <p:nvPr/>
        </p:nvSpPr>
        <p:spPr>
          <a:xfrm>
            <a:off x="6620119" y="2452906"/>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7" name="직사각형 46"/>
          <p:cNvSpPr/>
          <p:nvPr/>
        </p:nvSpPr>
        <p:spPr>
          <a:xfrm>
            <a:off x="7339799" y="245479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8" name="직사각형 47"/>
          <p:cNvSpPr/>
          <p:nvPr/>
        </p:nvSpPr>
        <p:spPr>
          <a:xfrm>
            <a:off x="8060279" y="2457021"/>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9" name="직사각형 48"/>
          <p:cNvSpPr/>
          <p:nvPr/>
        </p:nvSpPr>
        <p:spPr>
          <a:xfrm>
            <a:off x="1871700" y="275105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78,906</a:t>
            </a:r>
            <a:endParaRPr lang="ko-KR" altLang="en-US" sz="1000" kern="0">
              <a:solidFill>
                <a:prstClr val="black"/>
              </a:solidFill>
            </a:endParaRPr>
          </a:p>
        </p:txBody>
      </p:sp>
      <p:sp>
        <p:nvSpPr>
          <p:cNvPr id="50" name="직사각형 49"/>
          <p:cNvSpPr/>
          <p:nvPr/>
        </p:nvSpPr>
        <p:spPr>
          <a:xfrm>
            <a:off x="2591380" y="2752940"/>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158,222</a:t>
            </a:r>
            <a:endParaRPr lang="ko-KR" altLang="en-US" sz="1000" kern="0">
              <a:solidFill>
                <a:prstClr val="black"/>
              </a:solidFill>
            </a:endParaRPr>
          </a:p>
        </p:txBody>
      </p:sp>
      <p:sp>
        <p:nvSpPr>
          <p:cNvPr id="51" name="직사각형 50"/>
          <p:cNvSpPr/>
          <p:nvPr/>
        </p:nvSpPr>
        <p:spPr>
          <a:xfrm>
            <a:off x="3311860" y="275517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207,515</a:t>
            </a:r>
            <a:endParaRPr lang="ko-KR" altLang="en-US" sz="1000" kern="0">
              <a:solidFill>
                <a:prstClr val="black"/>
              </a:solidFill>
            </a:endParaRPr>
          </a:p>
        </p:txBody>
      </p:sp>
      <p:sp>
        <p:nvSpPr>
          <p:cNvPr id="52" name="직사각형 51"/>
          <p:cNvSpPr/>
          <p:nvPr/>
        </p:nvSpPr>
        <p:spPr>
          <a:xfrm>
            <a:off x="4233983" y="275105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55,911</a:t>
            </a:r>
            <a:endParaRPr lang="ko-KR" altLang="en-US" sz="1000" kern="0">
              <a:solidFill>
                <a:prstClr val="black"/>
              </a:solidFill>
            </a:endParaRPr>
          </a:p>
        </p:txBody>
      </p:sp>
      <p:sp>
        <p:nvSpPr>
          <p:cNvPr id="53" name="직사각형 52"/>
          <p:cNvSpPr/>
          <p:nvPr/>
        </p:nvSpPr>
        <p:spPr>
          <a:xfrm>
            <a:off x="4953663" y="2752940"/>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75,648</a:t>
            </a:r>
            <a:endParaRPr lang="ko-KR" altLang="en-US" sz="1000" kern="0">
              <a:solidFill>
                <a:prstClr val="black"/>
              </a:solidFill>
            </a:endParaRPr>
          </a:p>
        </p:txBody>
      </p:sp>
      <p:sp>
        <p:nvSpPr>
          <p:cNvPr id="54" name="직사각형 53"/>
          <p:cNvSpPr/>
          <p:nvPr/>
        </p:nvSpPr>
        <p:spPr>
          <a:xfrm>
            <a:off x="5674143" y="275517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91,073</a:t>
            </a:r>
            <a:endParaRPr lang="ko-KR" altLang="en-US" sz="1000" kern="0">
              <a:solidFill>
                <a:prstClr val="black"/>
              </a:solidFill>
            </a:endParaRPr>
          </a:p>
        </p:txBody>
      </p:sp>
      <p:sp>
        <p:nvSpPr>
          <p:cNvPr id="55" name="직사각형 54"/>
          <p:cNvSpPr/>
          <p:nvPr/>
        </p:nvSpPr>
        <p:spPr>
          <a:xfrm>
            <a:off x="6620119" y="2745997"/>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192,562</a:t>
            </a:r>
            <a:endParaRPr lang="ko-KR" altLang="en-US" sz="1000" kern="0">
              <a:solidFill>
                <a:prstClr val="black"/>
              </a:solidFill>
            </a:endParaRPr>
          </a:p>
        </p:txBody>
      </p:sp>
      <p:sp>
        <p:nvSpPr>
          <p:cNvPr id="56" name="직사각형 55"/>
          <p:cNvSpPr/>
          <p:nvPr/>
        </p:nvSpPr>
        <p:spPr>
          <a:xfrm>
            <a:off x="7339799" y="274788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203,007</a:t>
            </a:r>
            <a:endParaRPr lang="ko-KR" altLang="en-US" sz="1000" kern="0">
              <a:solidFill>
                <a:prstClr val="black"/>
              </a:solidFill>
            </a:endParaRPr>
          </a:p>
        </p:txBody>
      </p:sp>
      <p:sp>
        <p:nvSpPr>
          <p:cNvPr id="57" name="직사각형 56"/>
          <p:cNvSpPr/>
          <p:nvPr/>
        </p:nvSpPr>
        <p:spPr>
          <a:xfrm>
            <a:off x="8060279" y="278611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277,298</a:t>
            </a:r>
            <a:endParaRPr lang="ko-KR" altLang="en-US" sz="1000" kern="0">
              <a:solidFill>
                <a:prstClr val="black"/>
              </a:solidFill>
            </a:endParaRPr>
          </a:p>
        </p:txBody>
      </p:sp>
      <p:sp>
        <p:nvSpPr>
          <p:cNvPr id="58" name="직사각형 57"/>
          <p:cNvSpPr/>
          <p:nvPr/>
        </p:nvSpPr>
        <p:spPr>
          <a:xfrm>
            <a:off x="1062455" y="3038015"/>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남</a:t>
            </a:r>
          </a:p>
        </p:txBody>
      </p:sp>
      <p:sp>
        <p:nvSpPr>
          <p:cNvPr id="59" name="직사각형 58"/>
          <p:cNvSpPr/>
          <p:nvPr/>
        </p:nvSpPr>
        <p:spPr>
          <a:xfrm>
            <a:off x="1062455" y="3326047"/>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여</a:t>
            </a:r>
          </a:p>
        </p:txBody>
      </p:sp>
      <p:sp>
        <p:nvSpPr>
          <p:cNvPr id="60" name="직사각형 59"/>
          <p:cNvSpPr/>
          <p:nvPr/>
        </p:nvSpPr>
        <p:spPr>
          <a:xfrm>
            <a:off x="1062455" y="3618065"/>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20</a:t>
            </a:r>
            <a:r>
              <a:rPr lang="ko-KR" altLang="en-US" sz="1100" kern="0">
                <a:solidFill>
                  <a:prstClr val="black"/>
                </a:solidFill>
                <a:latin typeface="NOVA Bold"/>
                <a:ea typeface="NOVA Bold"/>
              </a:rPr>
              <a:t>대 이하</a:t>
            </a:r>
          </a:p>
        </p:txBody>
      </p:sp>
      <p:sp>
        <p:nvSpPr>
          <p:cNvPr id="61" name="직사각형 60"/>
          <p:cNvSpPr/>
          <p:nvPr/>
        </p:nvSpPr>
        <p:spPr>
          <a:xfrm>
            <a:off x="1062455" y="3913584"/>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30</a:t>
            </a:r>
            <a:r>
              <a:rPr lang="ko-KR" altLang="en-US" sz="1100" kern="0">
                <a:solidFill>
                  <a:prstClr val="black"/>
                </a:solidFill>
                <a:latin typeface="NOVA Bold"/>
                <a:ea typeface="NOVA Bold"/>
              </a:rPr>
              <a:t>대</a:t>
            </a:r>
          </a:p>
        </p:txBody>
      </p:sp>
      <p:sp>
        <p:nvSpPr>
          <p:cNvPr id="62" name="직사각형 61"/>
          <p:cNvSpPr/>
          <p:nvPr/>
        </p:nvSpPr>
        <p:spPr>
          <a:xfrm>
            <a:off x="1062455" y="4194129"/>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40</a:t>
            </a:r>
            <a:r>
              <a:rPr lang="ko-KR" altLang="en-US" sz="1100" kern="0">
                <a:solidFill>
                  <a:prstClr val="black"/>
                </a:solidFill>
                <a:latin typeface="NOVA Bold"/>
                <a:ea typeface="NOVA Bold"/>
              </a:rPr>
              <a:t>대</a:t>
            </a:r>
          </a:p>
        </p:txBody>
      </p:sp>
      <p:sp>
        <p:nvSpPr>
          <p:cNvPr id="63" name="직사각형 62"/>
          <p:cNvSpPr/>
          <p:nvPr/>
        </p:nvSpPr>
        <p:spPr>
          <a:xfrm>
            <a:off x="1062455" y="4482161"/>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50</a:t>
            </a:r>
            <a:r>
              <a:rPr lang="ko-KR" altLang="en-US" sz="1100" kern="0">
                <a:solidFill>
                  <a:prstClr val="black"/>
                </a:solidFill>
                <a:latin typeface="NOVA Bold"/>
                <a:ea typeface="NOVA Bold"/>
              </a:rPr>
              <a:t>대 이상</a:t>
            </a:r>
          </a:p>
        </p:txBody>
      </p:sp>
      <p:sp>
        <p:nvSpPr>
          <p:cNvPr id="64" name="직사각형 63"/>
          <p:cNvSpPr/>
          <p:nvPr/>
        </p:nvSpPr>
        <p:spPr>
          <a:xfrm>
            <a:off x="683568" y="3045666"/>
            <a:ext cx="288032" cy="496405"/>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성</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별</a:t>
            </a:r>
          </a:p>
        </p:txBody>
      </p:sp>
      <p:sp>
        <p:nvSpPr>
          <p:cNvPr id="65" name="직사각형 64"/>
          <p:cNvSpPr/>
          <p:nvPr/>
        </p:nvSpPr>
        <p:spPr>
          <a:xfrm>
            <a:off x="323528" y="2745053"/>
            <a:ext cx="288032" cy="2231990"/>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고</a:t>
            </a:r>
            <a:endParaRPr lang="en-US" altLang="ko-KR" sz="1200" kern="0">
              <a:solidFill>
                <a:prstClr val="black"/>
              </a:solidFill>
              <a:latin typeface="NOVA Bold"/>
              <a:ea typeface="NOVA Bold"/>
            </a:endParaRPr>
          </a:p>
          <a:p>
            <a:pPr algn="ctr" latinLnBrk="0"/>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객</a:t>
            </a:r>
            <a:endParaRPr lang="en-US" altLang="ko-KR" sz="1200" kern="0">
              <a:solidFill>
                <a:prstClr val="black"/>
              </a:solidFill>
              <a:latin typeface="NOVA Bold"/>
              <a:ea typeface="NOVA Bold"/>
            </a:endParaRPr>
          </a:p>
          <a:p>
            <a:pPr algn="ctr" latinLnBrk="0"/>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수</a:t>
            </a:r>
          </a:p>
        </p:txBody>
      </p:sp>
      <p:sp>
        <p:nvSpPr>
          <p:cNvPr id="66" name="직사각형 65"/>
          <p:cNvSpPr/>
          <p:nvPr/>
        </p:nvSpPr>
        <p:spPr>
          <a:xfrm>
            <a:off x="683567" y="3630324"/>
            <a:ext cx="288032" cy="1060373"/>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연</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령</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대</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별</a:t>
            </a:r>
          </a:p>
        </p:txBody>
      </p:sp>
      <p:sp>
        <p:nvSpPr>
          <p:cNvPr id="67" name="직사각형 66"/>
          <p:cNvSpPr/>
          <p:nvPr/>
        </p:nvSpPr>
        <p:spPr>
          <a:xfrm>
            <a:off x="323528" y="5095467"/>
            <a:ext cx="288032" cy="498703"/>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건</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수</a:t>
            </a:r>
          </a:p>
        </p:txBody>
      </p:sp>
      <p:sp>
        <p:nvSpPr>
          <p:cNvPr id="68" name="직사각형 67"/>
          <p:cNvSpPr/>
          <p:nvPr/>
        </p:nvSpPr>
        <p:spPr>
          <a:xfrm>
            <a:off x="683568" y="4766207"/>
            <a:ext cx="1008112" cy="210836"/>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관광객</a:t>
            </a:r>
          </a:p>
        </p:txBody>
      </p:sp>
      <p:sp>
        <p:nvSpPr>
          <p:cNvPr id="69" name="직사각형 68"/>
          <p:cNvSpPr/>
          <p:nvPr/>
        </p:nvSpPr>
        <p:spPr>
          <a:xfrm>
            <a:off x="1875609" y="4775508"/>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2,377</a:t>
            </a:r>
            <a:endParaRPr lang="ko-KR" altLang="en-US" sz="1000" kern="0">
              <a:solidFill>
                <a:prstClr val="black"/>
              </a:solidFill>
            </a:endParaRPr>
          </a:p>
        </p:txBody>
      </p:sp>
      <p:sp>
        <p:nvSpPr>
          <p:cNvPr id="70" name="직사각형 69"/>
          <p:cNvSpPr/>
          <p:nvPr/>
        </p:nvSpPr>
        <p:spPr>
          <a:xfrm>
            <a:off x="2595289" y="4777392"/>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3,052</a:t>
            </a:r>
            <a:endParaRPr lang="ko-KR" altLang="en-US" sz="1000" kern="0">
              <a:solidFill>
                <a:prstClr val="black"/>
              </a:solidFill>
            </a:endParaRPr>
          </a:p>
        </p:txBody>
      </p:sp>
      <p:sp>
        <p:nvSpPr>
          <p:cNvPr id="71" name="직사각형 70"/>
          <p:cNvSpPr/>
          <p:nvPr/>
        </p:nvSpPr>
        <p:spPr>
          <a:xfrm>
            <a:off x="3315769" y="477962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4,797</a:t>
            </a:r>
            <a:endParaRPr lang="ko-KR" altLang="en-US" sz="1000" kern="0">
              <a:solidFill>
                <a:prstClr val="black"/>
              </a:solidFill>
            </a:endParaRPr>
          </a:p>
        </p:txBody>
      </p:sp>
      <p:sp>
        <p:nvSpPr>
          <p:cNvPr id="72" name="직사각형 71"/>
          <p:cNvSpPr/>
          <p:nvPr/>
        </p:nvSpPr>
        <p:spPr>
          <a:xfrm>
            <a:off x="4237892" y="4775508"/>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439</a:t>
            </a:r>
            <a:endParaRPr lang="ko-KR" altLang="en-US" sz="1000" kern="0">
              <a:solidFill>
                <a:prstClr val="black"/>
              </a:solidFill>
            </a:endParaRPr>
          </a:p>
        </p:txBody>
      </p:sp>
      <p:sp>
        <p:nvSpPr>
          <p:cNvPr id="73" name="직사각형 72"/>
          <p:cNvSpPr/>
          <p:nvPr/>
        </p:nvSpPr>
        <p:spPr>
          <a:xfrm>
            <a:off x="4957572" y="4777392"/>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659</a:t>
            </a:r>
            <a:endParaRPr lang="ko-KR" altLang="en-US" sz="1000" kern="0">
              <a:solidFill>
                <a:prstClr val="black"/>
              </a:solidFill>
            </a:endParaRPr>
          </a:p>
        </p:txBody>
      </p:sp>
      <p:sp>
        <p:nvSpPr>
          <p:cNvPr id="74" name="직사각형 73"/>
          <p:cNvSpPr/>
          <p:nvPr/>
        </p:nvSpPr>
        <p:spPr>
          <a:xfrm>
            <a:off x="5678052" y="477962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926</a:t>
            </a:r>
            <a:endParaRPr lang="ko-KR" altLang="en-US" sz="1000" kern="0">
              <a:solidFill>
                <a:prstClr val="black"/>
              </a:solidFill>
            </a:endParaRPr>
          </a:p>
        </p:txBody>
      </p:sp>
      <p:sp>
        <p:nvSpPr>
          <p:cNvPr id="75" name="직사각형 74"/>
          <p:cNvSpPr/>
          <p:nvPr/>
        </p:nvSpPr>
        <p:spPr>
          <a:xfrm>
            <a:off x="6624028" y="4770449"/>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47,924</a:t>
            </a:r>
            <a:endParaRPr lang="ko-KR" altLang="en-US" sz="1000" b="1" kern="0">
              <a:solidFill>
                <a:srgbClr val="FF0000"/>
              </a:solidFill>
            </a:endParaRPr>
          </a:p>
        </p:txBody>
      </p:sp>
      <p:sp>
        <p:nvSpPr>
          <p:cNvPr id="76" name="직사각형 75"/>
          <p:cNvSpPr/>
          <p:nvPr/>
        </p:nvSpPr>
        <p:spPr>
          <a:xfrm>
            <a:off x="7343708" y="477233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45,859</a:t>
            </a:r>
            <a:endParaRPr lang="ko-KR" altLang="en-US" sz="1000" b="1" kern="0">
              <a:solidFill>
                <a:srgbClr val="FF0000"/>
              </a:solidFill>
            </a:endParaRPr>
          </a:p>
        </p:txBody>
      </p:sp>
      <p:sp>
        <p:nvSpPr>
          <p:cNvPr id="77" name="직사각형 76"/>
          <p:cNvSpPr/>
          <p:nvPr/>
        </p:nvSpPr>
        <p:spPr>
          <a:xfrm>
            <a:off x="8064188" y="4774564"/>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74,984</a:t>
            </a:r>
            <a:endParaRPr lang="ko-KR" altLang="en-US" sz="1000" b="1" kern="0">
              <a:solidFill>
                <a:srgbClr val="FF0000"/>
              </a:solidFill>
            </a:endParaRPr>
          </a:p>
        </p:txBody>
      </p:sp>
      <p:sp>
        <p:nvSpPr>
          <p:cNvPr id="78" name="직사각형 77"/>
          <p:cNvSpPr/>
          <p:nvPr/>
        </p:nvSpPr>
        <p:spPr>
          <a:xfrm>
            <a:off x="697501" y="5095467"/>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인당 건수</a:t>
            </a:r>
          </a:p>
        </p:txBody>
      </p:sp>
      <p:sp>
        <p:nvSpPr>
          <p:cNvPr id="79" name="직사각형 78"/>
          <p:cNvSpPr/>
          <p:nvPr/>
        </p:nvSpPr>
        <p:spPr>
          <a:xfrm>
            <a:off x="683568" y="538333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인당 건수</a:t>
            </a:r>
          </a:p>
        </p:txBody>
      </p:sp>
      <p:sp>
        <p:nvSpPr>
          <p:cNvPr id="80" name="직사각형 79"/>
          <p:cNvSpPr/>
          <p:nvPr/>
        </p:nvSpPr>
        <p:spPr>
          <a:xfrm>
            <a:off x="323500" y="5698325"/>
            <a:ext cx="288032" cy="791015"/>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금</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액</a:t>
            </a:r>
          </a:p>
        </p:txBody>
      </p:sp>
      <p:sp>
        <p:nvSpPr>
          <p:cNvPr id="81" name="직사각형 80"/>
          <p:cNvSpPr/>
          <p:nvPr/>
        </p:nvSpPr>
        <p:spPr>
          <a:xfrm>
            <a:off x="697473" y="5698325"/>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전체 </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백만원</a:t>
            </a:r>
            <a:r>
              <a:rPr lang="en-US" altLang="ko-KR" sz="1200" kern="0">
                <a:solidFill>
                  <a:prstClr val="black"/>
                </a:solidFill>
                <a:latin typeface="NOVA Bold"/>
                <a:ea typeface="NOVA Bold"/>
              </a:rPr>
              <a:t>)</a:t>
            </a:r>
            <a:endParaRPr lang="ko-KR" altLang="en-US" sz="1200" kern="0">
              <a:solidFill>
                <a:prstClr val="black"/>
              </a:solidFill>
              <a:latin typeface="NOVA Bold"/>
              <a:ea typeface="NOVA Bold"/>
            </a:endParaRPr>
          </a:p>
        </p:txBody>
      </p:sp>
      <p:sp>
        <p:nvSpPr>
          <p:cNvPr id="82" name="직사각형 81"/>
          <p:cNvSpPr/>
          <p:nvPr/>
        </p:nvSpPr>
        <p:spPr>
          <a:xfrm>
            <a:off x="683540" y="5986192"/>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인당 금액</a:t>
            </a:r>
          </a:p>
        </p:txBody>
      </p:sp>
      <p:sp>
        <p:nvSpPr>
          <p:cNvPr id="83" name="직사각형 82"/>
          <p:cNvSpPr/>
          <p:nvPr/>
        </p:nvSpPr>
        <p:spPr>
          <a:xfrm>
            <a:off x="1875609" y="303908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4" name="직사각형 83"/>
          <p:cNvSpPr/>
          <p:nvPr/>
        </p:nvSpPr>
        <p:spPr>
          <a:xfrm>
            <a:off x="2595289" y="30409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85" name="직사각형 84"/>
          <p:cNvSpPr/>
          <p:nvPr/>
        </p:nvSpPr>
        <p:spPr>
          <a:xfrm>
            <a:off x="3315769" y="304320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86" name="직사각형 85"/>
          <p:cNvSpPr/>
          <p:nvPr/>
        </p:nvSpPr>
        <p:spPr>
          <a:xfrm>
            <a:off x="4237892" y="303908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87" name="직사각형 86"/>
          <p:cNvSpPr/>
          <p:nvPr/>
        </p:nvSpPr>
        <p:spPr>
          <a:xfrm>
            <a:off x="4957572" y="30409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8" name="직사각형 87"/>
          <p:cNvSpPr/>
          <p:nvPr/>
        </p:nvSpPr>
        <p:spPr>
          <a:xfrm>
            <a:off x="5678052" y="304320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9" name="직사각형 88"/>
          <p:cNvSpPr/>
          <p:nvPr/>
        </p:nvSpPr>
        <p:spPr>
          <a:xfrm>
            <a:off x="6624028" y="303402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0" name="직사각형 89"/>
          <p:cNvSpPr/>
          <p:nvPr/>
        </p:nvSpPr>
        <p:spPr>
          <a:xfrm>
            <a:off x="7343708" y="303591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1" name="직사각형 90"/>
          <p:cNvSpPr/>
          <p:nvPr/>
        </p:nvSpPr>
        <p:spPr>
          <a:xfrm>
            <a:off x="8064188" y="30381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2" name="직사각형 91"/>
          <p:cNvSpPr/>
          <p:nvPr/>
        </p:nvSpPr>
        <p:spPr>
          <a:xfrm>
            <a:off x="1875609" y="332712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3" name="직사각형 92"/>
          <p:cNvSpPr/>
          <p:nvPr/>
        </p:nvSpPr>
        <p:spPr>
          <a:xfrm>
            <a:off x="2595289" y="33290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4" name="직사각형 93"/>
          <p:cNvSpPr/>
          <p:nvPr/>
        </p:nvSpPr>
        <p:spPr>
          <a:xfrm>
            <a:off x="3315769" y="333123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5" name="직사각형 94"/>
          <p:cNvSpPr/>
          <p:nvPr/>
        </p:nvSpPr>
        <p:spPr>
          <a:xfrm>
            <a:off x="4237892" y="332712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6" name="직사각형 95"/>
          <p:cNvSpPr/>
          <p:nvPr/>
        </p:nvSpPr>
        <p:spPr>
          <a:xfrm>
            <a:off x="4957572" y="33290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7" name="직사각형 96"/>
          <p:cNvSpPr/>
          <p:nvPr/>
        </p:nvSpPr>
        <p:spPr>
          <a:xfrm>
            <a:off x="5678052" y="333123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8" name="직사각형 97"/>
          <p:cNvSpPr/>
          <p:nvPr/>
        </p:nvSpPr>
        <p:spPr>
          <a:xfrm>
            <a:off x="6624028" y="332206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9" name="직사각형 98"/>
          <p:cNvSpPr/>
          <p:nvPr/>
        </p:nvSpPr>
        <p:spPr>
          <a:xfrm>
            <a:off x="7343708" y="332394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100" name="직사각형 99"/>
          <p:cNvSpPr/>
          <p:nvPr/>
        </p:nvSpPr>
        <p:spPr>
          <a:xfrm>
            <a:off x="8064188" y="33261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101" name="직사각형 100"/>
          <p:cNvSpPr/>
          <p:nvPr/>
        </p:nvSpPr>
        <p:spPr>
          <a:xfrm>
            <a:off x="1878561" y="361913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13%</a:t>
            </a:r>
            <a:endParaRPr lang="ko-KR" altLang="en-US" sz="1000" b="1" kern="0">
              <a:solidFill>
                <a:srgbClr val="FF0000"/>
              </a:solidFill>
            </a:endParaRPr>
          </a:p>
        </p:txBody>
      </p:sp>
      <p:sp>
        <p:nvSpPr>
          <p:cNvPr id="102" name="직사각형 101"/>
          <p:cNvSpPr/>
          <p:nvPr/>
        </p:nvSpPr>
        <p:spPr>
          <a:xfrm>
            <a:off x="2598241" y="362102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20%</a:t>
            </a:r>
            <a:endParaRPr lang="ko-KR" altLang="en-US" sz="1000" b="1" kern="0">
              <a:solidFill>
                <a:srgbClr val="FF0000"/>
              </a:solidFill>
            </a:endParaRPr>
          </a:p>
        </p:txBody>
      </p:sp>
      <p:sp>
        <p:nvSpPr>
          <p:cNvPr id="103" name="직사각형 102"/>
          <p:cNvSpPr/>
          <p:nvPr/>
        </p:nvSpPr>
        <p:spPr>
          <a:xfrm>
            <a:off x="3318721" y="362325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25%</a:t>
            </a:r>
            <a:endParaRPr lang="ko-KR" altLang="en-US" sz="1000" b="1" kern="0">
              <a:solidFill>
                <a:srgbClr val="FF0000"/>
              </a:solidFill>
            </a:endParaRPr>
          </a:p>
        </p:txBody>
      </p:sp>
      <p:sp>
        <p:nvSpPr>
          <p:cNvPr id="104" name="직사각형 103"/>
          <p:cNvSpPr/>
          <p:nvPr/>
        </p:nvSpPr>
        <p:spPr>
          <a:xfrm>
            <a:off x="4240844" y="361913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a:t>
            </a:r>
            <a:endParaRPr lang="ko-KR" altLang="en-US" sz="1000" kern="0">
              <a:solidFill>
                <a:prstClr val="black"/>
              </a:solidFill>
            </a:endParaRPr>
          </a:p>
        </p:txBody>
      </p:sp>
      <p:sp>
        <p:nvSpPr>
          <p:cNvPr id="105" name="직사각형 104"/>
          <p:cNvSpPr/>
          <p:nvPr/>
        </p:nvSpPr>
        <p:spPr>
          <a:xfrm>
            <a:off x="4960524" y="362102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106" name="직사각형 105"/>
          <p:cNvSpPr/>
          <p:nvPr/>
        </p:nvSpPr>
        <p:spPr>
          <a:xfrm>
            <a:off x="5681004" y="362325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07" name="직사각형 106"/>
          <p:cNvSpPr/>
          <p:nvPr/>
        </p:nvSpPr>
        <p:spPr>
          <a:xfrm>
            <a:off x="6626980" y="361407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08" name="직사각형 107"/>
          <p:cNvSpPr/>
          <p:nvPr/>
        </p:nvSpPr>
        <p:spPr>
          <a:xfrm>
            <a:off x="7346660" y="361596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109" name="직사각형 108"/>
          <p:cNvSpPr/>
          <p:nvPr/>
        </p:nvSpPr>
        <p:spPr>
          <a:xfrm>
            <a:off x="8067140" y="361819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10" name="직사각형 109"/>
          <p:cNvSpPr/>
          <p:nvPr/>
        </p:nvSpPr>
        <p:spPr>
          <a:xfrm>
            <a:off x="1878561" y="390717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111" name="직사각형 110"/>
          <p:cNvSpPr/>
          <p:nvPr/>
        </p:nvSpPr>
        <p:spPr>
          <a:xfrm>
            <a:off x="2598241" y="390905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a:t>
            </a:r>
            <a:endParaRPr lang="ko-KR" altLang="en-US" sz="1000" kern="0">
              <a:solidFill>
                <a:prstClr val="black"/>
              </a:solidFill>
            </a:endParaRPr>
          </a:p>
        </p:txBody>
      </p:sp>
      <p:sp>
        <p:nvSpPr>
          <p:cNvPr id="112" name="직사각형 111"/>
          <p:cNvSpPr/>
          <p:nvPr/>
        </p:nvSpPr>
        <p:spPr>
          <a:xfrm>
            <a:off x="3318721" y="39112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113" name="직사각형 112"/>
          <p:cNvSpPr/>
          <p:nvPr/>
        </p:nvSpPr>
        <p:spPr>
          <a:xfrm>
            <a:off x="4240844" y="390717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a:t>
            </a:r>
            <a:endParaRPr lang="ko-KR" altLang="en-US" sz="1000" kern="0">
              <a:solidFill>
                <a:prstClr val="black"/>
              </a:solidFill>
            </a:endParaRPr>
          </a:p>
        </p:txBody>
      </p:sp>
      <p:sp>
        <p:nvSpPr>
          <p:cNvPr id="114" name="직사각형 113"/>
          <p:cNvSpPr/>
          <p:nvPr/>
        </p:nvSpPr>
        <p:spPr>
          <a:xfrm>
            <a:off x="4960524" y="390905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15" name="직사각형 114"/>
          <p:cNvSpPr/>
          <p:nvPr/>
        </p:nvSpPr>
        <p:spPr>
          <a:xfrm>
            <a:off x="5681004" y="39112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16" name="직사각형 115"/>
          <p:cNvSpPr/>
          <p:nvPr/>
        </p:nvSpPr>
        <p:spPr>
          <a:xfrm>
            <a:off x="6626980" y="390211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a:t>
            </a:r>
            <a:endParaRPr lang="ko-KR" altLang="en-US" sz="1000" kern="0">
              <a:solidFill>
                <a:prstClr val="black"/>
              </a:solidFill>
            </a:endParaRPr>
          </a:p>
        </p:txBody>
      </p:sp>
      <p:sp>
        <p:nvSpPr>
          <p:cNvPr id="117" name="직사각형 116"/>
          <p:cNvSpPr/>
          <p:nvPr/>
        </p:nvSpPr>
        <p:spPr>
          <a:xfrm>
            <a:off x="7346660" y="390399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118" name="직사각형 117"/>
          <p:cNvSpPr/>
          <p:nvPr/>
        </p:nvSpPr>
        <p:spPr>
          <a:xfrm>
            <a:off x="8067140" y="390622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28%</a:t>
            </a:r>
            <a:endParaRPr lang="ko-KR" altLang="en-US" sz="1000" kern="0">
              <a:solidFill>
                <a:prstClr val="black"/>
              </a:solidFill>
            </a:endParaRPr>
          </a:p>
        </p:txBody>
      </p:sp>
      <p:sp>
        <p:nvSpPr>
          <p:cNvPr id="119" name="직사각형 118"/>
          <p:cNvSpPr/>
          <p:nvPr/>
        </p:nvSpPr>
        <p:spPr>
          <a:xfrm>
            <a:off x="1871700" y="419520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a:t>
            </a:r>
            <a:endParaRPr lang="ko-KR" altLang="en-US" sz="1000" kern="0">
              <a:solidFill>
                <a:prstClr val="black"/>
              </a:solidFill>
            </a:endParaRPr>
          </a:p>
        </p:txBody>
      </p:sp>
      <p:sp>
        <p:nvSpPr>
          <p:cNvPr id="120" name="직사각형 119"/>
          <p:cNvSpPr/>
          <p:nvPr/>
        </p:nvSpPr>
        <p:spPr>
          <a:xfrm>
            <a:off x="2591380" y="419708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21" name="직사각형 120"/>
          <p:cNvSpPr/>
          <p:nvPr/>
        </p:nvSpPr>
        <p:spPr>
          <a:xfrm>
            <a:off x="3311860" y="41993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22" name="직사각형 121"/>
          <p:cNvSpPr/>
          <p:nvPr/>
        </p:nvSpPr>
        <p:spPr>
          <a:xfrm>
            <a:off x="4233983" y="419520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23" name="직사각형 122"/>
          <p:cNvSpPr/>
          <p:nvPr/>
        </p:nvSpPr>
        <p:spPr>
          <a:xfrm>
            <a:off x="4953663" y="419708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4" name="직사각형 123"/>
          <p:cNvSpPr/>
          <p:nvPr/>
        </p:nvSpPr>
        <p:spPr>
          <a:xfrm>
            <a:off x="5674143" y="41993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25" name="직사각형 124"/>
          <p:cNvSpPr/>
          <p:nvPr/>
        </p:nvSpPr>
        <p:spPr>
          <a:xfrm>
            <a:off x="6620119" y="419014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26" name="직사각형 125"/>
          <p:cNvSpPr/>
          <p:nvPr/>
        </p:nvSpPr>
        <p:spPr>
          <a:xfrm>
            <a:off x="7339799" y="419202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7" name="직사각형 126"/>
          <p:cNvSpPr/>
          <p:nvPr/>
        </p:nvSpPr>
        <p:spPr>
          <a:xfrm>
            <a:off x="8060279" y="419425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8" name="직사각형 127"/>
          <p:cNvSpPr/>
          <p:nvPr/>
        </p:nvSpPr>
        <p:spPr>
          <a:xfrm>
            <a:off x="1871700" y="44832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a:t>
            </a:r>
            <a:endParaRPr lang="ko-KR" altLang="en-US" sz="1000" kern="0">
              <a:solidFill>
                <a:prstClr val="black"/>
              </a:solidFill>
            </a:endParaRPr>
          </a:p>
        </p:txBody>
      </p:sp>
      <p:sp>
        <p:nvSpPr>
          <p:cNvPr id="129" name="직사각형 128"/>
          <p:cNvSpPr/>
          <p:nvPr/>
        </p:nvSpPr>
        <p:spPr>
          <a:xfrm>
            <a:off x="2591380" y="44851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30" name="직사각형 129"/>
          <p:cNvSpPr/>
          <p:nvPr/>
        </p:nvSpPr>
        <p:spPr>
          <a:xfrm>
            <a:off x="3311860" y="44873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31" name="직사각형 130"/>
          <p:cNvSpPr/>
          <p:nvPr/>
        </p:nvSpPr>
        <p:spPr>
          <a:xfrm>
            <a:off x="4233983" y="44832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a:t>
            </a:r>
            <a:endParaRPr lang="ko-KR" altLang="en-US" sz="1000" kern="0">
              <a:solidFill>
                <a:prstClr val="black"/>
              </a:solidFill>
            </a:endParaRPr>
          </a:p>
        </p:txBody>
      </p:sp>
      <p:sp>
        <p:nvSpPr>
          <p:cNvPr id="132" name="직사각형 131"/>
          <p:cNvSpPr/>
          <p:nvPr/>
        </p:nvSpPr>
        <p:spPr>
          <a:xfrm>
            <a:off x="4953663" y="44851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a:t>
            </a:r>
            <a:endParaRPr lang="ko-KR" altLang="en-US" sz="1000" kern="0">
              <a:solidFill>
                <a:prstClr val="black"/>
              </a:solidFill>
            </a:endParaRPr>
          </a:p>
        </p:txBody>
      </p:sp>
      <p:sp>
        <p:nvSpPr>
          <p:cNvPr id="133" name="직사각형 132"/>
          <p:cNvSpPr/>
          <p:nvPr/>
        </p:nvSpPr>
        <p:spPr>
          <a:xfrm>
            <a:off x="5674143" y="44873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a:t>
            </a:r>
            <a:endParaRPr lang="ko-KR" altLang="en-US" sz="1000" kern="0">
              <a:solidFill>
                <a:prstClr val="black"/>
              </a:solidFill>
            </a:endParaRPr>
          </a:p>
        </p:txBody>
      </p:sp>
      <p:sp>
        <p:nvSpPr>
          <p:cNvPr id="134" name="직사각형 133"/>
          <p:cNvSpPr/>
          <p:nvPr/>
        </p:nvSpPr>
        <p:spPr>
          <a:xfrm>
            <a:off x="6620119" y="44781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35" name="직사각형 134"/>
          <p:cNvSpPr/>
          <p:nvPr/>
        </p:nvSpPr>
        <p:spPr>
          <a:xfrm>
            <a:off x="7339799" y="448005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36" name="직사각형 135"/>
          <p:cNvSpPr/>
          <p:nvPr/>
        </p:nvSpPr>
        <p:spPr>
          <a:xfrm>
            <a:off x="8060279" y="448229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37" name="직사각형 136"/>
          <p:cNvSpPr/>
          <p:nvPr/>
        </p:nvSpPr>
        <p:spPr>
          <a:xfrm>
            <a:off x="1875609" y="50913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38" name="직사각형 137"/>
          <p:cNvSpPr/>
          <p:nvPr/>
        </p:nvSpPr>
        <p:spPr>
          <a:xfrm>
            <a:off x="2595289" y="509320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39" name="직사각형 138"/>
          <p:cNvSpPr/>
          <p:nvPr/>
        </p:nvSpPr>
        <p:spPr>
          <a:xfrm>
            <a:off x="3315769" y="509543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40" name="직사각형 139"/>
          <p:cNvSpPr/>
          <p:nvPr/>
        </p:nvSpPr>
        <p:spPr>
          <a:xfrm>
            <a:off x="4237892" y="50913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14.2</a:t>
            </a:r>
            <a:endParaRPr lang="ko-KR" altLang="en-US" sz="1000" kern="0">
              <a:solidFill>
                <a:prstClr val="black"/>
              </a:solidFill>
            </a:endParaRPr>
          </a:p>
        </p:txBody>
      </p:sp>
      <p:sp>
        <p:nvSpPr>
          <p:cNvPr id="141" name="직사각형 140"/>
          <p:cNvSpPr/>
          <p:nvPr/>
        </p:nvSpPr>
        <p:spPr>
          <a:xfrm>
            <a:off x="4957572" y="509320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13.7</a:t>
            </a:r>
            <a:endParaRPr lang="ko-KR" altLang="en-US" sz="1000" kern="0">
              <a:solidFill>
                <a:prstClr val="black"/>
              </a:solidFill>
            </a:endParaRPr>
          </a:p>
        </p:txBody>
      </p:sp>
      <p:sp>
        <p:nvSpPr>
          <p:cNvPr id="142" name="직사각형 141"/>
          <p:cNvSpPr/>
          <p:nvPr/>
        </p:nvSpPr>
        <p:spPr>
          <a:xfrm>
            <a:off x="5678052" y="509543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10.9</a:t>
            </a:r>
            <a:endParaRPr lang="ko-KR" altLang="en-US" sz="1000" kern="0">
              <a:solidFill>
                <a:prstClr val="black"/>
              </a:solidFill>
            </a:endParaRPr>
          </a:p>
        </p:txBody>
      </p:sp>
      <p:sp>
        <p:nvSpPr>
          <p:cNvPr id="143" name="직사각형 142"/>
          <p:cNvSpPr/>
          <p:nvPr/>
        </p:nvSpPr>
        <p:spPr>
          <a:xfrm>
            <a:off x="6624028" y="508625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a:t>
            </a:r>
            <a:endParaRPr lang="ko-KR" altLang="en-US" sz="1000" kern="0">
              <a:solidFill>
                <a:prstClr val="black"/>
              </a:solidFill>
            </a:endParaRPr>
          </a:p>
        </p:txBody>
      </p:sp>
      <p:sp>
        <p:nvSpPr>
          <p:cNvPr id="144" name="직사각형 143"/>
          <p:cNvSpPr/>
          <p:nvPr/>
        </p:nvSpPr>
        <p:spPr>
          <a:xfrm>
            <a:off x="7343708" y="508814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145" name="직사각형 144"/>
          <p:cNvSpPr/>
          <p:nvPr/>
        </p:nvSpPr>
        <p:spPr>
          <a:xfrm>
            <a:off x="8064188" y="50903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146" name="직사각형 145"/>
          <p:cNvSpPr/>
          <p:nvPr/>
        </p:nvSpPr>
        <p:spPr>
          <a:xfrm>
            <a:off x="1878561" y="53833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147" name="직사각형 146"/>
          <p:cNvSpPr/>
          <p:nvPr/>
        </p:nvSpPr>
        <p:spPr>
          <a:xfrm>
            <a:off x="2598241" y="53852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148" name="직사각형 147"/>
          <p:cNvSpPr/>
          <p:nvPr/>
        </p:nvSpPr>
        <p:spPr>
          <a:xfrm>
            <a:off x="3318721" y="53874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149" name="직사각형 148"/>
          <p:cNvSpPr/>
          <p:nvPr/>
        </p:nvSpPr>
        <p:spPr>
          <a:xfrm>
            <a:off x="4240844" y="53833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a:t>
            </a:r>
            <a:endParaRPr lang="ko-KR" altLang="en-US" sz="1000" kern="0">
              <a:solidFill>
                <a:prstClr val="black"/>
              </a:solidFill>
            </a:endParaRPr>
          </a:p>
        </p:txBody>
      </p:sp>
      <p:sp>
        <p:nvSpPr>
          <p:cNvPr id="150" name="직사각형 149"/>
          <p:cNvSpPr/>
          <p:nvPr/>
        </p:nvSpPr>
        <p:spPr>
          <a:xfrm>
            <a:off x="4960524" y="53852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151" name="직사각형 150"/>
          <p:cNvSpPr/>
          <p:nvPr/>
        </p:nvSpPr>
        <p:spPr>
          <a:xfrm>
            <a:off x="5681004" y="53874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a:t>
            </a:r>
            <a:endParaRPr lang="ko-KR" altLang="en-US" sz="1000" kern="0">
              <a:solidFill>
                <a:prstClr val="black"/>
              </a:solidFill>
            </a:endParaRPr>
          </a:p>
        </p:txBody>
      </p:sp>
      <p:sp>
        <p:nvSpPr>
          <p:cNvPr id="152" name="직사각형 151"/>
          <p:cNvSpPr/>
          <p:nvPr/>
        </p:nvSpPr>
        <p:spPr>
          <a:xfrm>
            <a:off x="6626980" y="5378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3" name="직사각형 152"/>
          <p:cNvSpPr/>
          <p:nvPr/>
        </p:nvSpPr>
        <p:spPr>
          <a:xfrm>
            <a:off x="7346660" y="538015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4" name="직사각형 153"/>
          <p:cNvSpPr/>
          <p:nvPr/>
        </p:nvSpPr>
        <p:spPr>
          <a:xfrm>
            <a:off x="8067140" y="538239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5" name="직사각형 154"/>
          <p:cNvSpPr/>
          <p:nvPr/>
        </p:nvSpPr>
        <p:spPr>
          <a:xfrm>
            <a:off x="1878561" y="569816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9,085</a:t>
            </a:r>
            <a:endParaRPr lang="ko-KR" altLang="en-US" sz="1000" kern="0">
              <a:solidFill>
                <a:prstClr val="black"/>
              </a:solidFill>
            </a:endParaRPr>
          </a:p>
        </p:txBody>
      </p:sp>
      <p:sp>
        <p:nvSpPr>
          <p:cNvPr id="156" name="직사각형 155"/>
          <p:cNvSpPr/>
          <p:nvPr/>
        </p:nvSpPr>
        <p:spPr>
          <a:xfrm>
            <a:off x="2598241" y="57000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15,110</a:t>
            </a:r>
            <a:endParaRPr lang="ko-KR" altLang="en-US" sz="1000" kern="0">
              <a:solidFill>
                <a:prstClr val="black"/>
              </a:solidFill>
            </a:endParaRPr>
          </a:p>
        </p:txBody>
      </p:sp>
      <p:sp>
        <p:nvSpPr>
          <p:cNvPr id="157" name="직사각형 156"/>
          <p:cNvSpPr/>
          <p:nvPr/>
        </p:nvSpPr>
        <p:spPr>
          <a:xfrm>
            <a:off x="3318721" y="5702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19,091</a:t>
            </a:r>
            <a:endParaRPr lang="ko-KR" altLang="en-US" sz="1000" kern="0">
              <a:solidFill>
                <a:prstClr val="black"/>
              </a:solidFill>
            </a:endParaRPr>
          </a:p>
        </p:txBody>
      </p:sp>
      <p:sp>
        <p:nvSpPr>
          <p:cNvPr id="158" name="직사각형 157"/>
          <p:cNvSpPr/>
          <p:nvPr/>
        </p:nvSpPr>
        <p:spPr>
          <a:xfrm>
            <a:off x="4240844" y="569816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59,561</a:t>
            </a:r>
            <a:endParaRPr lang="ko-KR" altLang="en-US" sz="1000" kern="0">
              <a:solidFill>
                <a:prstClr val="black"/>
              </a:solidFill>
            </a:endParaRPr>
          </a:p>
        </p:txBody>
      </p:sp>
      <p:sp>
        <p:nvSpPr>
          <p:cNvPr id="159" name="직사각형 158"/>
          <p:cNvSpPr/>
          <p:nvPr/>
        </p:nvSpPr>
        <p:spPr>
          <a:xfrm>
            <a:off x="4960524" y="57000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73,561</a:t>
            </a:r>
            <a:endParaRPr lang="ko-KR" altLang="en-US" sz="1000" kern="0">
              <a:solidFill>
                <a:prstClr val="black"/>
              </a:solidFill>
            </a:endParaRPr>
          </a:p>
        </p:txBody>
      </p:sp>
      <p:sp>
        <p:nvSpPr>
          <p:cNvPr id="160" name="직사각형 159"/>
          <p:cNvSpPr/>
          <p:nvPr/>
        </p:nvSpPr>
        <p:spPr>
          <a:xfrm>
            <a:off x="5681004" y="5702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67,380</a:t>
            </a:r>
            <a:endParaRPr lang="ko-KR" altLang="en-US" sz="1000" kern="0">
              <a:solidFill>
                <a:prstClr val="black"/>
              </a:solidFill>
            </a:endParaRPr>
          </a:p>
        </p:txBody>
      </p:sp>
      <p:sp>
        <p:nvSpPr>
          <p:cNvPr id="161" name="직사각형 160"/>
          <p:cNvSpPr/>
          <p:nvPr/>
        </p:nvSpPr>
        <p:spPr>
          <a:xfrm>
            <a:off x="6626980" y="569310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47,609</a:t>
            </a:r>
            <a:endParaRPr lang="ko-KR" altLang="en-US" sz="1000" kern="0">
              <a:solidFill>
                <a:prstClr val="black"/>
              </a:solidFill>
            </a:endParaRPr>
          </a:p>
        </p:txBody>
      </p:sp>
      <p:sp>
        <p:nvSpPr>
          <p:cNvPr id="162" name="직사각형 161"/>
          <p:cNvSpPr/>
          <p:nvPr/>
        </p:nvSpPr>
        <p:spPr>
          <a:xfrm>
            <a:off x="7346660" y="56949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48,568</a:t>
            </a:r>
            <a:endParaRPr lang="ko-KR" altLang="en-US" sz="1000" kern="0">
              <a:solidFill>
                <a:prstClr val="black"/>
              </a:solidFill>
            </a:endParaRPr>
          </a:p>
        </p:txBody>
      </p:sp>
      <p:sp>
        <p:nvSpPr>
          <p:cNvPr id="163" name="직사각형 162"/>
          <p:cNvSpPr/>
          <p:nvPr/>
        </p:nvSpPr>
        <p:spPr>
          <a:xfrm>
            <a:off x="8067140" y="56972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60,080</a:t>
            </a:r>
            <a:endParaRPr lang="ko-KR" altLang="en-US" sz="1000" kern="0">
              <a:solidFill>
                <a:prstClr val="black"/>
              </a:solidFill>
            </a:endParaRPr>
          </a:p>
        </p:txBody>
      </p:sp>
      <p:sp>
        <p:nvSpPr>
          <p:cNvPr id="164" name="직사각형 163"/>
          <p:cNvSpPr/>
          <p:nvPr/>
        </p:nvSpPr>
        <p:spPr>
          <a:xfrm>
            <a:off x="1871700" y="598619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115,132</a:t>
            </a:r>
            <a:endParaRPr lang="ko-KR" altLang="en-US" sz="1000" kern="0">
              <a:solidFill>
                <a:prstClr val="black"/>
              </a:solidFill>
            </a:endParaRPr>
          </a:p>
        </p:txBody>
      </p:sp>
      <p:sp>
        <p:nvSpPr>
          <p:cNvPr id="165" name="직사각형 164"/>
          <p:cNvSpPr/>
          <p:nvPr/>
        </p:nvSpPr>
        <p:spPr>
          <a:xfrm>
            <a:off x="2591380" y="59880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95,500</a:t>
            </a:r>
            <a:endParaRPr lang="ko-KR" altLang="en-US" sz="1000" kern="0">
              <a:solidFill>
                <a:prstClr val="black"/>
              </a:solidFill>
            </a:endParaRPr>
          </a:p>
        </p:txBody>
      </p:sp>
      <p:sp>
        <p:nvSpPr>
          <p:cNvPr id="166" name="직사각형 165"/>
          <p:cNvSpPr/>
          <p:nvPr/>
        </p:nvSpPr>
        <p:spPr>
          <a:xfrm>
            <a:off x="3311860" y="599030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92,000</a:t>
            </a:r>
            <a:endParaRPr lang="ko-KR" altLang="en-US" sz="1000" kern="0">
              <a:solidFill>
                <a:prstClr val="black"/>
              </a:solidFill>
            </a:endParaRPr>
          </a:p>
        </p:txBody>
      </p:sp>
      <p:sp>
        <p:nvSpPr>
          <p:cNvPr id="167" name="직사각형 166"/>
          <p:cNvSpPr/>
          <p:nvPr/>
        </p:nvSpPr>
        <p:spPr>
          <a:xfrm>
            <a:off x="4233983" y="5986192"/>
            <a:ext cx="648272" cy="2108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1,065,282</a:t>
            </a:r>
            <a:endParaRPr lang="ko-KR" altLang="en-US" sz="1000" b="1" kern="0">
              <a:solidFill>
                <a:srgbClr val="FF0000"/>
              </a:solidFill>
            </a:endParaRPr>
          </a:p>
        </p:txBody>
      </p:sp>
      <p:sp>
        <p:nvSpPr>
          <p:cNvPr id="168" name="직사각형 167"/>
          <p:cNvSpPr/>
          <p:nvPr/>
        </p:nvSpPr>
        <p:spPr>
          <a:xfrm>
            <a:off x="4953663" y="59880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972,407</a:t>
            </a:r>
            <a:endParaRPr lang="ko-KR" altLang="en-US" sz="1000" b="1" kern="0">
              <a:solidFill>
                <a:srgbClr val="FF0000"/>
              </a:solidFill>
            </a:endParaRPr>
          </a:p>
        </p:txBody>
      </p:sp>
      <p:sp>
        <p:nvSpPr>
          <p:cNvPr id="169" name="직사각형 168"/>
          <p:cNvSpPr/>
          <p:nvPr/>
        </p:nvSpPr>
        <p:spPr>
          <a:xfrm>
            <a:off x="5674143" y="599030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739,845</a:t>
            </a:r>
            <a:endParaRPr lang="ko-KR" altLang="en-US" sz="1000" b="1" kern="0">
              <a:solidFill>
                <a:srgbClr val="FF0000"/>
              </a:solidFill>
            </a:endParaRPr>
          </a:p>
        </p:txBody>
      </p:sp>
      <p:sp>
        <p:nvSpPr>
          <p:cNvPr id="170" name="직사각형 169"/>
          <p:cNvSpPr/>
          <p:nvPr/>
        </p:nvSpPr>
        <p:spPr>
          <a:xfrm>
            <a:off x="6620119" y="598113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247,229</a:t>
            </a:r>
            <a:endParaRPr lang="ko-KR" altLang="en-US" sz="1000" kern="0">
              <a:solidFill>
                <a:prstClr val="black"/>
              </a:solidFill>
            </a:endParaRPr>
          </a:p>
        </p:txBody>
      </p:sp>
      <p:sp>
        <p:nvSpPr>
          <p:cNvPr id="171" name="직사각형 170"/>
          <p:cNvSpPr/>
          <p:nvPr/>
        </p:nvSpPr>
        <p:spPr>
          <a:xfrm>
            <a:off x="7339799" y="59830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239,243</a:t>
            </a:r>
            <a:endParaRPr lang="ko-KR" altLang="en-US" sz="1000" kern="0">
              <a:solidFill>
                <a:prstClr val="black"/>
              </a:solidFill>
            </a:endParaRPr>
          </a:p>
        </p:txBody>
      </p:sp>
      <p:sp>
        <p:nvSpPr>
          <p:cNvPr id="172" name="직사각형 171"/>
          <p:cNvSpPr/>
          <p:nvPr/>
        </p:nvSpPr>
        <p:spPr>
          <a:xfrm>
            <a:off x="8060279" y="598524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216,662</a:t>
            </a:r>
            <a:endParaRPr lang="ko-KR" altLang="en-US" sz="1000" kern="0">
              <a:solidFill>
                <a:prstClr val="black"/>
              </a:solidFill>
            </a:endParaRPr>
          </a:p>
        </p:txBody>
      </p:sp>
      <p:sp>
        <p:nvSpPr>
          <p:cNvPr id="173" name="직사각형 172"/>
          <p:cNvSpPr/>
          <p:nvPr/>
        </p:nvSpPr>
        <p:spPr>
          <a:xfrm>
            <a:off x="1878561" y="627438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76,851</a:t>
            </a:r>
            <a:endParaRPr lang="ko-KR" altLang="en-US" sz="1000" kern="0">
              <a:solidFill>
                <a:prstClr val="black"/>
              </a:solidFill>
            </a:endParaRPr>
          </a:p>
        </p:txBody>
      </p:sp>
      <p:sp>
        <p:nvSpPr>
          <p:cNvPr id="174" name="직사각형 173"/>
          <p:cNvSpPr/>
          <p:nvPr/>
        </p:nvSpPr>
        <p:spPr>
          <a:xfrm>
            <a:off x="2598241" y="627627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68,880</a:t>
            </a:r>
            <a:endParaRPr lang="ko-KR" altLang="en-US" sz="1000" kern="0">
              <a:solidFill>
                <a:prstClr val="black"/>
              </a:solidFill>
            </a:endParaRPr>
          </a:p>
        </p:txBody>
      </p:sp>
      <p:sp>
        <p:nvSpPr>
          <p:cNvPr id="175" name="직사각형 174"/>
          <p:cNvSpPr/>
          <p:nvPr/>
        </p:nvSpPr>
        <p:spPr>
          <a:xfrm>
            <a:off x="3311660" y="62785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69,138</a:t>
            </a:r>
            <a:endParaRPr lang="ko-KR" altLang="en-US" sz="1000" kern="0">
              <a:solidFill>
                <a:prstClr val="black"/>
              </a:solidFill>
            </a:endParaRPr>
          </a:p>
        </p:txBody>
      </p:sp>
      <p:sp>
        <p:nvSpPr>
          <p:cNvPr id="176" name="직사각형 175"/>
          <p:cNvSpPr/>
          <p:nvPr/>
        </p:nvSpPr>
        <p:spPr>
          <a:xfrm>
            <a:off x="4240844" y="627438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274,307</a:t>
            </a:r>
            <a:endParaRPr lang="ko-KR" altLang="en-US" sz="1000" b="1" kern="0">
              <a:solidFill>
                <a:srgbClr val="FF0000"/>
              </a:solidFill>
            </a:endParaRPr>
          </a:p>
        </p:txBody>
      </p:sp>
      <p:sp>
        <p:nvSpPr>
          <p:cNvPr id="177" name="직사각형 176"/>
          <p:cNvSpPr/>
          <p:nvPr/>
        </p:nvSpPr>
        <p:spPr>
          <a:xfrm>
            <a:off x="4960524" y="627627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287,764</a:t>
            </a:r>
            <a:endParaRPr lang="ko-KR" altLang="en-US" sz="1000" b="1" kern="0">
              <a:solidFill>
                <a:srgbClr val="FF0000"/>
              </a:solidFill>
            </a:endParaRPr>
          </a:p>
        </p:txBody>
      </p:sp>
      <p:sp>
        <p:nvSpPr>
          <p:cNvPr id="178" name="직사각형 177"/>
          <p:cNvSpPr/>
          <p:nvPr/>
        </p:nvSpPr>
        <p:spPr>
          <a:xfrm>
            <a:off x="5681004" y="62785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311,847</a:t>
            </a:r>
            <a:endParaRPr lang="ko-KR" altLang="en-US" sz="1000" b="1" kern="0">
              <a:solidFill>
                <a:srgbClr val="FF0000"/>
              </a:solidFill>
            </a:endParaRPr>
          </a:p>
        </p:txBody>
      </p:sp>
      <p:sp>
        <p:nvSpPr>
          <p:cNvPr id="179" name="직사각형 178"/>
          <p:cNvSpPr/>
          <p:nvPr/>
        </p:nvSpPr>
        <p:spPr>
          <a:xfrm>
            <a:off x="6626980" y="626933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133,512</a:t>
            </a:r>
            <a:endParaRPr lang="ko-KR" altLang="en-US" sz="1000" kern="0">
              <a:solidFill>
                <a:prstClr val="black"/>
              </a:solidFill>
            </a:endParaRPr>
          </a:p>
        </p:txBody>
      </p:sp>
      <p:sp>
        <p:nvSpPr>
          <p:cNvPr id="180" name="직사각형 179"/>
          <p:cNvSpPr/>
          <p:nvPr/>
        </p:nvSpPr>
        <p:spPr>
          <a:xfrm>
            <a:off x="7346660" y="627121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140,497</a:t>
            </a:r>
            <a:endParaRPr lang="ko-KR" altLang="en-US" sz="1000" kern="0">
              <a:solidFill>
                <a:prstClr val="black"/>
              </a:solidFill>
            </a:endParaRPr>
          </a:p>
        </p:txBody>
      </p:sp>
      <p:sp>
        <p:nvSpPr>
          <p:cNvPr id="181" name="직사각형 180"/>
          <p:cNvSpPr/>
          <p:nvPr/>
        </p:nvSpPr>
        <p:spPr>
          <a:xfrm>
            <a:off x="8067140" y="627344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130,497</a:t>
            </a:r>
            <a:endParaRPr lang="ko-KR" altLang="en-US" sz="1000" kern="0">
              <a:solidFill>
                <a:prstClr val="black"/>
              </a:solidFill>
            </a:endParaRPr>
          </a:p>
        </p:txBody>
      </p:sp>
      <p:sp>
        <p:nvSpPr>
          <p:cNvPr id="182" name="직사각형 181"/>
          <p:cNvSpPr/>
          <p:nvPr/>
        </p:nvSpPr>
        <p:spPr>
          <a:xfrm>
            <a:off x="683568" y="627850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인당 금액</a:t>
            </a:r>
          </a:p>
        </p:txBody>
      </p:sp>
      <p:sp>
        <p:nvSpPr>
          <p:cNvPr id="184" name="위쪽 화살표 183"/>
          <p:cNvSpPr/>
          <p:nvPr/>
        </p:nvSpPr>
        <p:spPr>
          <a:xfrm rot="5400000">
            <a:off x="5134183" y="4439477"/>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5" name="위쪽 화살표 184"/>
          <p:cNvSpPr/>
          <p:nvPr/>
        </p:nvSpPr>
        <p:spPr>
          <a:xfrm rot="5400000">
            <a:off x="2778761" y="181414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6" name="위쪽 화살표 185"/>
          <p:cNvSpPr/>
          <p:nvPr/>
        </p:nvSpPr>
        <p:spPr>
          <a:xfrm rot="5400000">
            <a:off x="5153805" y="1806256"/>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7" name="위쪽 화살표 186"/>
          <p:cNvSpPr/>
          <p:nvPr/>
        </p:nvSpPr>
        <p:spPr>
          <a:xfrm rot="5400000">
            <a:off x="7531832" y="1816373"/>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8" name="위쪽 화살표 187"/>
          <p:cNvSpPr/>
          <p:nvPr/>
        </p:nvSpPr>
        <p:spPr>
          <a:xfrm rot="5400000">
            <a:off x="2780544" y="385723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9" name="위쪽 화살표 188"/>
          <p:cNvSpPr/>
          <p:nvPr/>
        </p:nvSpPr>
        <p:spPr>
          <a:xfrm rot="5400000">
            <a:off x="5134183" y="3840825"/>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0" name="위쪽 화살표 189"/>
          <p:cNvSpPr/>
          <p:nvPr/>
        </p:nvSpPr>
        <p:spPr>
          <a:xfrm rot="5400000">
            <a:off x="7520319" y="3840825"/>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b="1">
              <a:solidFill>
                <a:srgbClr val="FF0000"/>
              </a:solidFill>
            </a:endParaRPr>
          </a:p>
        </p:txBody>
      </p:sp>
      <p:sp>
        <p:nvSpPr>
          <p:cNvPr id="191" name="위쪽 화살표 190"/>
          <p:cNvSpPr/>
          <p:nvPr/>
        </p:nvSpPr>
        <p:spPr>
          <a:xfrm rot="5400000">
            <a:off x="2797655" y="4754303"/>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2" name="위쪽 화살표 191"/>
          <p:cNvSpPr/>
          <p:nvPr/>
        </p:nvSpPr>
        <p:spPr>
          <a:xfrm rot="5400000">
            <a:off x="7531419" y="4763477"/>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3" name="위쪽 화살표 192"/>
          <p:cNvSpPr/>
          <p:nvPr/>
        </p:nvSpPr>
        <p:spPr>
          <a:xfrm rot="5400000">
            <a:off x="5156852" y="533711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b="1">
              <a:solidFill>
                <a:srgbClr val="FF0000"/>
              </a:solidFill>
            </a:endParaRPr>
          </a:p>
        </p:txBody>
      </p:sp>
      <p:sp>
        <p:nvSpPr>
          <p:cNvPr id="194" name="위쪽 화살표 193"/>
          <p:cNvSpPr/>
          <p:nvPr/>
        </p:nvSpPr>
        <p:spPr>
          <a:xfrm rot="5400000">
            <a:off x="2771900" y="533053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8" name="위쪽 화살표 197"/>
          <p:cNvSpPr/>
          <p:nvPr/>
        </p:nvSpPr>
        <p:spPr>
          <a:xfrm rot="5400000">
            <a:off x="7163310" y="5687141"/>
            <a:ext cx="288032" cy="137521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3" name="위쪽 화살표 182"/>
          <p:cNvSpPr/>
          <p:nvPr/>
        </p:nvSpPr>
        <p:spPr>
          <a:xfrm rot="5400000">
            <a:off x="2801073" y="268034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FF0000"/>
              </a:solidFill>
            </a:endParaRPr>
          </a:p>
        </p:txBody>
      </p:sp>
      <p:sp>
        <p:nvSpPr>
          <p:cNvPr id="199" name="위쪽 화살표 198"/>
          <p:cNvSpPr/>
          <p:nvPr/>
        </p:nvSpPr>
        <p:spPr>
          <a:xfrm rot="5400000">
            <a:off x="5161573" y="266967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0" name="위쪽 화살표 199"/>
          <p:cNvSpPr/>
          <p:nvPr/>
        </p:nvSpPr>
        <p:spPr>
          <a:xfrm rot="5400000">
            <a:off x="7531832" y="266967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2" name="위쪽 화살표 201"/>
          <p:cNvSpPr/>
          <p:nvPr/>
        </p:nvSpPr>
        <p:spPr>
          <a:xfrm rot="16200000">
            <a:off x="7531832" y="3543492"/>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3" name="위쪽 화살표 202"/>
          <p:cNvSpPr/>
          <p:nvPr/>
        </p:nvSpPr>
        <p:spPr>
          <a:xfrm rot="16200000">
            <a:off x="5153805" y="3543492"/>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4" name="위쪽 화살표 203"/>
          <p:cNvSpPr/>
          <p:nvPr/>
        </p:nvSpPr>
        <p:spPr>
          <a:xfrm rot="16200000">
            <a:off x="2771500" y="355279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5" name="위쪽 화살표 204"/>
          <p:cNvSpPr/>
          <p:nvPr/>
        </p:nvSpPr>
        <p:spPr>
          <a:xfrm rot="16200000">
            <a:off x="5133783" y="3264761"/>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6" name="위쪽 화살표 205"/>
          <p:cNvSpPr/>
          <p:nvPr/>
        </p:nvSpPr>
        <p:spPr>
          <a:xfrm rot="16200000">
            <a:off x="7531419" y="296837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7" name="위쪽 화살표 206"/>
          <p:cNvSpPr/>
          <p:nvPr/>
        </p:nvSpPr>
        <p:spPr>
          <a:xfrm rot="16200000">
            <a:off x="5134183" y="296837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5" name="직사각형 194"/>
          <p:cNvSpPr/>
          <p:nvPr/>
        </p:nvSpPr>
        <p:spPr>
          <a:xfrm>
            <a:off x="143508"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전통시장 </a:t>
            </a:r>
            <a:r>
              <a:rPr lang="en-US" altLang="ko-KR" sz="1600" spc="100">
                <a:ln>
                  <a:solidFill>
                    <a:prstClr val="black">
                      <a:alpha val="20000"/>
                    </a:prstClr>
                  </a:solidFill>
                </a:ln>
                <a:solidFill>
                  <a:srgbClr val="000000"/>
                </a:solidFill>
                <a:latin typeface="NOVA Bold"/>
                <a:ea typeface="NOVA Bold"/>
                <a:cs typeface="Arial" pitchFamily="34" charset="0"/>
              </a:rPr>
              <a:t>Only</a:t>
            </a:r>
            <a:r>
              <a:rPr lang="ko-KR" altLang="en-US" sz="1600" spc="100">
                <a:ln>
                  <a:solidFill>
                    <a:prstClr val="black">
                      <a:alpha val="20000"/>
                    </a:prstClr>
                  </a:solidFill>
                </a:ln>
                <a:solidFill>
                  <a:srgbClr val="000000"/>
                </a:solidFill>
                <a:latin typeface="NOVA Bold"/>
                <a:ea typeface="NOVA Bold"/>
                <a:cs typeface="Arial" pitchFamily="34" charset="0"/>
              </a:rPr>
              <a:t>의</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대이하 증가 폭은 크지만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수는 대형마트 </a:t>
            </a:r>
            <a:r>
              <a:rPr lang="en-US" altLang="ko-KR" sz="1600" spc="100">
                <a:ln>
                  <a:solidFill>
                    <a:prstClr val="black">
                      <a:alpha val="20000"/>
                    </a:prstClr>
                  </a:solidFill>
                </a:ln>
                <a:solidFill>
                  <a:srgbClr val="000000"/>
                </a:solidFill>
                <a:latin typeface="NOVA Bold"/>
                <a:ea typeface="NOVA Bold"/>
                <a:cs typeface="Arial" pitchFamily="34" charset="0"/>
              </a:rPr>
              <a:t>Only</a:t>
            </a:r>
            <a:r>
              <a:rPr lang="ko-KR" altLang="en-US" sz="1600" spc="100">
                <a:ln>
                  <a:solidFill>
                    <a:prstClr val="black">
                      <a:alpha val="20000"/>
                    </a:prstClr>
                  </a:solidFill>
                </a:ln>
                <a:solidFill>
                  <a:srgbClr val="000000"/>
                </a:solidFill>
                <a:latin typeface="NOVA Bold"/>
                <a:ea typeface="NOVA Bold"/>
                <a:cs typeface="Arial" pitchFamily="34" charset="0"/>
              </a:rPr>
              <a:t>에 비해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에 그치고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전통시장</a:t>
            </a:r>
            <a:r>
              <a:rPr lang="en-US" altLang="ko-KR" sz="1600" spc="100">
                <a:ln>
                  <a:solidFill>
                    <a:prstClr val="black">
                      <a:alpha val="20000"/>
                    </a:prstClr>
                  </a:solidFill>
                </a:ln>
                <a:solidFill>
                  <a:srgbClr val="000000"/>
                </a:solidFill>
                <a:latin typeface="NOVA Bold"/>
                <a:ea typeface="NOVA Bold"/>
                <a:cs typeface="Arial" pitchFamily="34" charset="0"/>
              </a:rPr>
              <a:t>&amp;</a:t>
            </a:r>
            <a:r>
              <a:rPr lang="ko-KR" altLang="en-US" sz="1600" spc="100">
                <a:ln>
                  <a:solidFill>
                    <a:prstClr val="black">
                      <a:alpha val="20000"/>
                    </a:prstClr>
                  </a:solidFill>
                </a:ln>
                <a:solidFill>
                  <a:srgbClr val="000000"/>
                </a:solidFill>
                <a:latin typeface="NOVA Bold"/>
                <a:ea typeface="NOVA Bold"/>
                <a:cs typeface="Arial" pitchFamily="34" charset="0"/>
              </a:rPr>
              <a:t>대형마트 고객수는 작지만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구매력</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금액</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은  다른 고객군에 비해 월등함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6" name="TextBox 195"/>
          <p:cNvSpPr txBox="1"/>
          <p:nvPr/>
        </p:nvSpPr>
        <p:spPr>
          <a:xfrm>
            <a:off x="323527" y="6563017"/>
            <a:ext cx="2995193"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Tree>
    <p:extLst>
      <p:ext uri="{BB962C8B-B14F-4D97-AF65-F5344CB8AC3E}">
        <p14:creationId xmlns:p14="http://schemas.microsoft.com/office/powerpoint/2010/main" val="298224392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2040" y="2537944"/>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476983"/>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유형별 소비</a:t>
            </a:r>
            <a:r>
              <a:rPr lang="en-US" altLang="ko-KR"/>
              <a:t> (Type </a:t>
            </a:r>
            <a:r>
              <a:rPr lang="en-US" altLang="ko-KR" smtClean="0"/>
              <a:t>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관광객 소비 금액이 </a:t>
            </a:r>
            <a:r>
              <a:rPr lang="en-US" altLang="ko-KR" sz="1600" spc="100">
                <a:ln>
                  <a:solidFill>
                    <a:prstClr val="black">
                      <a:alpha val="20000"/>
                    </a:prstClr>
                  </a:solidFill>
                </a:ln>
                <a:solidFill>
                  <a:srgbClr val="000000"/>
                </a:solidFill>
                <a:latin typeface="NOVA Bold"/>
                <a:ea typeface="NOVA Bold"/>
                <a:cs typeface="Arial" pitchFamily="34" charset="0"/>
              </a:rPr>
              <a:t>29.7% </a:t>
            </a:r>
            <a:r>
              <a:rPr lang="ko-KR" altLang="en-US" sz="1600" spc="100">
                <a:ln>
                  <a:solidFill>
                    <a:prstClr val="black">
                      <a:alpha val="20000"/>
                    </a:prstClr>
                  </a:solidFill>
                </a:ln>
                <a:solidFill>
                  <a:srgbClr val="000000"/>
                </a:solidFill>
                <a:latin typeface="NOVA Bold"/>
                <a:ea typeface="NOVA Bold"/>
                <a:cs typeface="Arial" pitchFamily="34" charset="0"/>
              </a:rPr>
              <a:t>급성장하면서 </a:t>
            </a:r>
            <a:r>
              <a:rPr lang="ko-KR" altLang="en-US" sz="1600" spc="100">
                <a:ln>
                  <a:solidFill>
                    <a:prstClr val="black">
                      <a:alpha val="20000"/>
                    </a:prstClr>
                  </a:solidFill>
                </a:ln>
                <a:solidFill>
                  <a:srgbClr val="000000"/>
                </a:solidFill>
                <a:ea typeface="NOVA Bold"/>
                <a:cs typeface="Arial" pitchFamily="34" charset="0"/>
              </a:rPr>
              <a:t>전체 소비에서 차지하는 기여도가 증가</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소비가 성장하고 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중국인 소비가 급감하면서 비중이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로 떨어짐</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9" name="TextBox 18"/>
          <p:cNvSpPr txBox="1"/>
          <p:nvPr/>
        </p:nvSpPr>
        <p:spPr>
          <a:xfrm>
            <a:off x="6734376" y="2772461"/>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21" name="TextBox 20"/>
          <p:cNvSpPr txBox="1"/>
          <p:nvPr/>
        </p:nvSpPr>
        <p:spPr>
          <a:xfrm>
            <a:off x="6634831"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4" name="직사각형 23"/>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742" y="3071544"/>
            <a:ext cx="368255" cy="282863"/>
          </a:xfrm>
          <a:prstGeom prst="rect">
            <a:avLst/>
          </a:prstGeom>
        </p:spPr>
      </p:pic>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561" y="5309675"/>
            <a:ext cx="540060" cy="414829"/>
          </a:xfrm>
          <a:prstGeom prst="rect">
            <a:avLst/>
          </a:prstGeom>
        </p:spPr>
      </p:pic>
    </p:spTree>
    <p:extLst>
      <p:ext uri="{BB962C8B-B14F-4D97-AF65-F5344CB8AC3E}">
        <p14:creationId xmlns:p14="http://schemas.microsoft.com/office/powerpoint/2010/main" val="185008114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194" y="2517291"/>
            <a:ext cx="4296790" cy="34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상대적으로 저녁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 소비가 적은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점심</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오후 시간대 소비 고객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및 금액 비중이 </a:t>
            </a:r>
            <a:r>
              <a:rPr lang="en-US" altLang="ko-KR" sz="1600" spc="100">
                <a:ln>
                  <a:solidFill>
                    <a:prstClr val="black">
                      <a:alpha val="20000"/>
                    </a:prstClr>
                  </a:solidFill>
                </a:ln>
                <a:solidFill>
                  <a:srgbClr val="000000"/>
                </a:solidFill>
                <a:ea typeface="NOVA Bold"/>
                <a:cs typeface="Arial" pitchFamily="34" charset="0"/>
              </a:rPr>
              <a:t>60% </a:t>
            </a:r>
            <a:r>
              <a:rPr lang="ko-KR" altLang="en-US" sz="1600" spc="100">
                <a:ln>
                  <a:solidFill>
                    <a:prstClr val="black">
                      <a:alpha val="20000"/>
                    </a:prstClr>
                  </a:solidFill>
                </a:ln>
                <a:solidFill>
                  <a:srgbClr val="000000"/>
                </a:solidFill>
                <a:ea typeface="NOVA Bold"/>
                <a:cs typeface="Arial" pitchFamily="34" charset="0"/>
              </a:rPr>
              <a:t>가량으로 일중 소비의 대부분을 차지</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동</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878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2961" y="2513803"/>
            <a:ext cx="3981487" cy="336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7371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894" y="2403954"/>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점심에 작게 나타나고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밤에 가장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 이용액이 가장 높은 시간은 오전인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이용액은 저녁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밤 시간에 높게 나타남</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시간대별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886063734"/>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39,980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35,388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86,590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78,294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37,991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33,856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79,542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74,374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36,607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32,429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82,595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76,844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36,772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34,491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98,097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96,306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35,088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31,474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-10.3%</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95,929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90,714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37,378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33,602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86,001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80,899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시간대별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082" y="4545124"/>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585" y="5375411"/>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486" y="2403954"/>
            <a:ext cx="554320" cy="396044"/>
          </a:xfrm>
          <a:prstGeom prst="rect">
            <a:avLst/>
          </a:prstGeom>
        </p:spPr>
      </p:pic>
    </p:spTree>
    <p:extLst>
      <p:ext uri="{BB962C8B-B14F-4D97-AF65-F5344CB8AC3E}">
        <p14:creationId xmlns:p14="http://schemas.microsoft.com/office/powerpoint/2010/main" val="340691880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경우 평일</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주말 구분없이 비슷한 소비 행태를 보이며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토요일에 특히 활발함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 소비의 </a:t>
            </a:r>
            <a:r>
              <a:rPr lang="en-US" altLang="ko-KR" sz="1600" spc="100">
                <a:ln>
                  <a:solidFill>
                    <a:prstClr val="black">
                      <a:alpha val="20000"/>
                    </a:prstClr>
                  </a:solidFill>
                </a:ln>
                <a:solidFill>
                  <a:srgbClr val="000000"/>
                </a:solidFill>
                <a:ea typeface="NOVA Bold"/>
                <a:cs typeface="Arial" pitchFamily="34" charset="0"/>
              </a:rPr>
              <a:t>50%</a:t>
            </a:r>
            <a:r>
              <a:rPr lang="ko-KR" altLang="en-US" sz="1600" spc="100">
                <a:ln>
                  <a:solidFill>
                    <a:prstClr val="black">
                      <a:alpha val="20000"/>
                    </a:prstClr>
                  </a:solidFill>
                </a:ln>
                <a:solidFill>
                  <a:srgbClr val="000000"/>
                </a:solidFill>
                <a:ea typeface="NOVA Bold"/>
                <a:cs typeface="Arial" pitchFamily="34" charset="0"/>
              </a:rPr>
              <a:t>가 수목금에 일어나고 있으며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주말 소비는 최근 더욱 감소함</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동부 지역 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423" y="2598357"/>
            <a:ext cx="3752132"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8649" y="2561700"/>
            <a:ext cx="3281751" cy="335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73203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중국인 모두 평일보다 주말에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소비금액이 낮으며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더욱 하락하고 있음</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화</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수에 가장 높았으나</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년간은 목</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금이 가장 높음</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요일별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453410953"/>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99,357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92,256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-7.1%</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408,821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249,276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-39.0%</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99,005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92,020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518,192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284,200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-45.2%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99,233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92,520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-6.8%</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515,651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299,723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-41.9%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93,661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92,590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463,884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320,827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-30.8%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96,168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91,190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487,889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320,331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-34.3%</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88,374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86,521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480,469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270,159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83,421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81,558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437,537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235,175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-46.3%</a:t>
                      </a:r>
                    </a:p>
                  </a:txBody>
                  <a:tcPr marL="9525" marR="9525" marT="9525" marB="0" anchor="ctr">
                    <a:solidFill>
                      <a:srgbClr val="F9F8F6"/>
                    </a:solidFill>
                  </a:tcPr>
                </a:tc>
              </a:tr>
            </a:tbl>
          </a:graphicData>
        </a:graphic>
      </p:graphicFrame>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805264"/>
            <a:ext cx="612068" cy="499891"/>
          </a:xfrm>
          <a:prstGeom prst="rect">
            <a:avLst/>
          </a:prstGeom>
        </p:spPr>
      </p:pic>
    </p:spTree>
    <p:extLst>
      <p:ext uri="{BB962C8B-B14F-4D97-AF65-F5344CB8AC3E}">
        <p14:creationId xmlns:p14="http://schemas.microsoft.com/office/powerpoint/2010/main" val="78884985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40320" y="3587928"/>
            <a:ext cx="4730332" cy="2577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제주도의 다른 지역에 비해 자연에 가까운 환경을 가진 비교적 한적한 여행지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해수욕장과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등 해안가와 골프장을 중심으로 내국인 관광객이 많이 찾는 지역임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타 지역에 비해 개발이 덜 된 반면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관광지 물가가 상대적으로 저렴한 편으로 알려짐</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영어교육도시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대정읍 보성리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에 초중고 국제학교 및 단과대학</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영어 문화시설 등이 들어섬</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4138467" y="4581128"/>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p:nvPr/>
        </p:nvCxnSpPr>
        <p:spPr>
          <a:xfrm>
            <a:off x="2807804" y="5955151"/>
            <a:ext cx="1715304" cy="52338"/>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467516" y="5564978"/>
            <a:ext cx="2602329"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가파도</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마라도 유람선 선착장과</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용머리 해안 등 드라이브 코스</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a:off x="2807804" y="4077072"/>
            <a:ext cx="1330663" cy="69650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467516" y="3526547"/>
            <a:ext cx="2484435"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협재 해변</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금능 으뜸원 해변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서부 지역 주요 해수욕장이 위치</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4505588" y="5795259"/>
            <a:ext cx="445244"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5" name="직선 연결선 44"/>
          <p:cNvCxnSpPr/>
          <p:nvPr/>
        </p:nvCxnSpPr>
        <p:spPr>
          <a:xfrm>
            <a:off x="3563888" y="5179274"/>
            <a:ext cx="866598" cy="481297"/>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458257" y="4984187"/>
            <a:ext cx="1224136" cy="390173"/>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95000"/>
                    <a:lumOff val="5000"/>
                  </a:srgbClr>
                </a:solidFill>
                <a:cs typeface="Arial" pitchFamily="34" charset="0"/>
              </a:rPr>
              <a:t>영어교육도시</a:t>
            </a:r>
            <a:endParaRPr lang="en-US" altLang="ko-KR" sz="1200" spc="100">
              <a:ln>
                <a:solidFill>
                  <a:prstClr val="black">
                    <a:alpha val="20000"/>
                  </a:prstClr>
                </a:solidFill>
              </a:ln>
              <a:solidFill>
                <a:srgbClr val="000000">
                  <a:lumMod val="95000"/>
                  <a:lumOff val="5000"/>
                </a:srgbClr>
              </a:solidFill>
              <a:cs typeface="Arial" pitchFamily="34" charset="0"/>
            </a:endParaRPr>
          </a:p>
        </p:txBody>
      </p:sp>
      <p:sp>
        <p:nvSpPr>
          <p:cNvPr id="10" name="타원 9"/>
          <p:cNvSpPr/>
          <p:nvPr/>
        </p:nvSpPr>
        <p:spPr>
          <a:xfrm>
            <a:off x="4445986" y="5634732"/>
            <a:ext cx="186642" cy="186642"/>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883233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0" y="2939195"/>
            <a:ext cx="8244916" cy="166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서부의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주유소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모두 제주도민의 소비 비중이 높은 업종들이지만</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 한식과 슈퍼마켓 소비는 전년 대비 </a:t>
            </a:r>
            <a:r>
              <a:rPr lang="en-US" altLang="ko-KR" sz="1600" spc="100">
                <a:ln>
                  <a:solidFill>
                    <a:prstClr val="black">
                      <a:alpha val="20000"/>
                    </a:prstClr>
                  </a:solidFill>
                </a:ln>
                <a:solidFill>
                  <a:srgbClr val="000000"/>
                </a:solidFill>
                <a:ea typeface="NOVA Bold"/>
                <a:cs typeface="Arial" pitchFamily="34" charset="0"/>
              </a:rPr>
              <a:t>23%</a:t>
            </a:r>
            <a:br>
              <a:rPr lang="en-US" altLang="ko-KR" sz="1600" spc="100">
                <a:ln>
                  <a:solidFill>
                    <a:prstClr val="black">
                      <a:alpha val="20000"/>
                    </a:prstClr>
                  </a:solidFill>
                </a:ln>
                <a:solidFill>
                  <a:srgbClr val="000000"/>
                </a:solidFill>
                <a:ea typeface="NOVA Bold"/>
                <a:cs typeface="Arial" pitchFamily="34" charset="0"/>
              </a:rPr>
            </a:b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성장한 반면 주유소 소비는 </a:t>
            </a:r>
            <a:r>
              <a:rPr lang="en-US" altLang="ko-KR" sz="1600" spc="100">
                <a:ln>
                  <a:solidFill>
                    <a:prstClr val="black">
                      <a:alpha val="20000"/>
                    </a:prstClr>
                  </a:solidFill>
                </a:ln>
                <a:solidFill>
                  <a:srgbClr val="000000"/>
                </a:solidFill>
                <a:ea typeface="NOVA Bold"/>
                <a:cs typeface="Arial" pitchFamily="34" charset="0"/>
              </a:rPr>
              <a:t>19% </a:t>
            </a:r>
            <a:r>
              <a:rPr lang="ko-KR" altLang="en-US" sz="1600" spc="100">
                <a:ln>
                  <a:solidFill>
                    <a:prstClr val="black">
                      <a:alpha val="20000"/>
                    </a:prstClr>
                  </a:solidFill>
                </a:ln>
                <a:solidFill>
                  <a:srgbClr val="000000"/>
                </a:solidFill>
                <a:ea typeface="NOVA Bold"/>
                <a:cs typeface="Arial" pitchFamily="34" charset="0"/>
              </a:rPr>
              <a:t>감소함</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3024150008"/>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205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0.1</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슈퍼 마켓</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72.0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주유소</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30.6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92.5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36913"/>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1751185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 y="2672916"/>
            <a:ext cx="8233481" cy="3637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농축수산품과 기념품업종은 메르스 유행기간에 매출이 급감하였으나 </a:t>
            </a:r>
            <a:r>
              <a:rPr lang="en-US" altLang="ko-KR" sz="1600" spc="100">
                <a:ln>
                  <a:solidFill>
                    <a:prstClr val="black">
                      <a:alpha val="20000"/>
                    </a:prstClr>
                  </a:solidFill>
                </a:ln>
                <a:solidFill>
                  <a:srgbClr val="000000"/>
                </a:solidFill>
                <a:ea typeface="NOVA Bold"/>
                <a:cs typeface="Arial" pitchFamily="34" charset="0"/>
              </a:rPr>
              <a:t>10</a:t>
            </a:r>
            <a:r>
              <a:rPr lang="ko-KR" altLang="en-US" sz="1600" spc="100">
                <a:ln>
                  <a:solidFill>
                    <a:prstClr val="black">
                      <a:alpha val="20000"/>
                    </a:prstClr>
                  </a:solidFill>
                </a:ln>
                <a:solidFill>
                  <a:srgbClr val="000000"/>
                </a:solidFill>
                <a:ea typeface="NOVA Bold"/>
                <a:cs typeface="Arial" pitchFamily="34" charset="0"/>
              </a:rPr>
              <a:t>월 이후 회복세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비율이 높은 한식 소비는 외부 요인 영향 없이 계절적 소비 변동만 보임</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293858" y="3789040"/>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244829"/>
            <a:ext cx="612068" cy="1128387"/>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3589330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창업이 활발한 지역이 아니었으나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창업이 급격히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이에 따라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 미만 신규 가맹점 비율이 </a:t>
            </a:r>
            <a:r>
              <a:rPr lang="en-US" altLang="ko-KR" sz="1600" spc="100">
                <a:ln>
                  <a:solidFill>
                    <a:prstClr val="black">
                      <a:alpha val="20000"/>
                    </a:prstClr>
                  </a:solidFill>
                </a:ln>
                <a:solidFill>
                  <a:srgbClr val="000000"/>
                </a:solidFill>
                <a:ea typeface="NOVA Bold"/>
                <a:cs typeface="Arial" pitchFamily="34" charset="0"/>
              </a:rPr>
              <a:t>24%</a:t>
            </a:r>
            <a:r>
              <a:rPr lang="ko-KR" altLang="en-US" sz="1600" spc="100">
                <a:ln>
                  <a:solidFill>
                    <a:prstClr val="black">
                      <a:alpha val="20000"/>
                    </a:prstClr>
                  </a:solidFill>
                </a:ln>
                <a:solidFill>
                  <a:srgbClr val="000000"/>
                </a:solidFill>
                <a:ea typeface="NOVA Bold"/>
                <a:cs typeface="Arial" pitchFamily="34" charset="0"/>
              </a:rPr>
              <a:t>로</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동부 지역과 함께 가장 높은 편임</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영업기간별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597525"/>
            <a:ext cx="3585311" cy="3639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892" y="3096497"/>
            <a:ext cx="320894" cy="262082"/>
          </a:xfrm>
          <a:prstGeom prst="rect">
            <a:avLst/>
          </a:prstGeom>
        </p:spPr>
      </p:pic>
      <p:pic>
        <p:nvPicPr>
          <p:cNvPr id="18" name="그림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998" y="3418946"/>
            <a:ext cx="320894" cy="262082"/>
          </a:xfrm>
          <a:prstGeom prst="rect">
            <a:avLst/>
          </a:prstGeom>
        </p:spPr>
      </p:pic>
      <p:pic>
        <p:nvPicPr>
          <p:cNvPr id="1157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256" y="2636912"/>
            <a:ext cx="3782176" cy="363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49417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소비가 전년에 비해 전반적으로 하락세</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2016</a:t>
            </a:r>
            <a:r>
              <a:rPr lang="ko-KR" altLang="en-US" sz="1600" spc="100">
                <a:ln>
                  <a:solidFill>
                    <a:prstClr val="black">
                      <a:alpha val="20000"/>
                    </a:prstClr>
                  </a:solidFill>
                </a:ln>
                <a:solidFill>
                  <a:srgbClr val="000000"/>
                </a:solidFill>
                <a:ea typeface="NOVA Bold"/>
                <a:cs typeface="Arial" pitchFamily="34" charset="0"/>
              </a:rPr>
              <a:t>년 </a:t>
            </a:r>
            <a:r>
              <a:rPr lang="en-US" altLang="ko-KR" sz="1600" spc="100">
                <a:ln>
                  <a:solidFill>
                    <a:prstClr val="black">
                      <a:alpha val="20000"/>
                    </a:prstClr>
                  </a:solidFill>
                </a:ln>
                <a:solidFill>
                  <a:srgbClr val="000000"/>
                </a:solidFill>
                <a:ea typeface="NOVA Bold"/>
                <a:cs typeface="Arial" pitchFamily="34" charset="0"/>
              </a:rPr>
              <a:t>6~7</a:t>
            </a:r>
            <a:r>
              <a:rPr lang="ko-KR" altLang="en-US" sz="1600" spc="100">
                <a:ln>
                  <a:solidFill>
                    <a:prstClr val="black">
                      <a:alpha val="20000"/>
                    </a:prstClr>
                  </a:solidFill>
                </a:ln>
                <a:solidFill>
                  <a:srgbClr val="000000"/>
                </a:solidFill>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560" y="2744924"/>
            <a:ext cx="7944037" cy="3529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0142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a:t>
            </a:r>
            <a:r>
              <a:rPr lang="ko-KR" altLang="en-US"/>
              <a:t>통</a:t>
            </a:r>
            <a:r>
              <a:rPr lang="ko-KR" altLang="en-US" smtClean="0"/>
              <a:t>시장별 관광객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관광객 전통시장 소비현황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62" name="직사각형 61"/>
          <p:cNvSpPr/>
          <p:nvPr/>
        </p:nvSpPr>
        <p:spPr>
          <a:xfrm>
            <a:off x="245552" y="320715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동문시장</a:t>
            </a:r>
          </a:p>
        </p:txBody>
      </p:sp>
      <p:sp>
        <p:nvSpPr>
          <p:cNvPr id="63" name="직사각형 62"/>
          <p:cNvSpPr/>
          <p:nvPr/>
        </p:nvSpPr>
        <p:spPr>
          <a:xfrm>
            <a:off x="245552" y="360746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서문시장</a:t>
            </a:r>
          </a:p>
        </p:txBody>
      </p:sp>
      <p:sp>
        <p:nvSpPr>
          <p:cNvPr id="64" name="직사각형 63"/>
          <p:cNvSpPr/>
          <p:nvPr/>
        </p:nvSpPr>
        <p:spPr>
          <a:xfrm>
            <a:off x="245552" y="4003506"/>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보성시장</a:t>
            </a:r>
          </a:p>
        </p:txBody>
      </p:sp>
      <p:sp>
        <p:nvSpPr>
          <p:cNvPr id="65" name="직사각형 64"/>
          <p:cNvSpPr/>
          <p:nvPr/>
        </p:nvSpPr>
        <p:spPr>
          <a:xfrm>
            <a:off x="245552" y="4400531"/>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매일올레시장</a:t>
            </a:r>
          </a:p>
        </p:txBody>
      </p:sp>
      <p:sp>
        <p:nvSpPr>
          <p:cNvPr id="70" name="직사각형 69"/>
          <p:cNvSpPr/>
          <p:nvPr/>
        </p:nvSpPr>
        <p:spPr>
          <a:xfrm>
            <a:off x="251520" y="4796575"/>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모슬포 중앙시장</a:t>
            </a:r>
          </a:p>
        </p:txBody>
      </p:sp>
      <p:sp>
        <p:nvSpPr>
          <p:cNvPr id="71" name="직사각형 70"/>
          <p:cNvSpPr/>
          <p:nvPr/>
        </p:nvSpPr>
        <p:spPr>
          <a:xfrm>
            <a:off x="251520" y="519590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향토</a:t>
            </a:r>
            <a:r>
              <a:rPr lang="en-US" altLang="ko-KR" sz="1100" b="1" kern="0">
                <a:solidFill>
                  <a:prstClr val="black"/>
                </a:solidFill>
              </a:rPr>
              <a:t>5</a:t>
            </a:r>
            <a:r>
              <a:rPr lang="ko-KR" altLang="en-US" sz="1100" b="1" kern="0">
                <a:solidFill>
                  <a:prstClr val="black"/>
                </a:solidFill>
              </a:rPr>
              <a:t>일시장</a:t>
            </a:r>
          </a:p>
        </p:txBody>
      </p:sp>
      <p:sp>
        <p:nvSpPr>
          <p:cNvPr id="72" name="직사각형 71"/>
          <p:cNvSpPr/>
          <p:nvPr/>
        </p:nvSpPr>
        <p:spPr>
          <a:xfrm>
            <a:off x="251520" y="5591946"/>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민속</a:t>
            </a:r>
            <a:r>
              <a:rPr lang="en-US" altLang="ko-KR" sz="1100" b="1" kern="0">
                <a:solidFill>
                  <a:prstClr val="black"/>
                </a:solidFill>
              </a:rPr>
              <a:t>5</a:t>
            </a:r>
            <a:r>
              <a:rPr lang="ko-KR" altLang="en-US" sz="1100" b="1" kern="0">
                <a:solidFill>
                  <a:prstClr val="black"/>
                </a:solidFill>
              </a:rPr>
              <a:t>일시장</a:t>
            </a:r>
          </a:p>
        </p:txBody>
      </p:sp>
      <p:sp>
        <p:nvSpPr>
          <p:cNvPr id="73" name="직사각형 72"/>
          <p:cNvSpPr/>
          <p:nvPr/>
        </p:nvSpPr>
        <p:spPr>
          <a:xfrm>
            <a:off x="251520" y="5987990"/>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중문 향토</a:t>
            </a:r>
            <a:r>
              <a:rPr lang="en-US" altLang="ko-KR" sz="1100" b="1" kern="0">
                <a:solidFill>
                  <a:prstClr val="black"/>
                </a:solidFill>
              </a:rPr>
              <a:t>5</a:t>
            </a:r>
            <a:r>
              <a:rPr lang="ko-KR" altLang="en-US" sz="1100" b="1" kern="0">
                <a:solidFill>
                  <a:prstClr val="black"/>
                </a:solidFill>
              </a:rPr>
              <a:t>일시장</a:t>
            </a:r>
          </a:p>
        </p:txBody>
      </p:sp>
      <p:sp>
        <p:nvSpPr>
          <p:cNvPr id="170" name="직사각형 169"/>
          <p:cNvSpPr/>
          <p:nvPr/>
        </p:nvSpPr>
        <p:spPr>
          <a:xfrm>
            <a:off x="245552" y="281693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시장 전체</a:t>
            </a:r>
          </a:p>
        </p:txBody>
      </p:sp>
      <p:grpSp>
        <p:nvGrpSpPr>
          <p:cNvPr id="8" name="그룹 7"/>
          <p:cNvGrpSpPr/>
          <p:nvPr/>
        </p:nvGrpSpPr>
        <p:grpSpPr>
          <a:xfrm>
            <a:off x="1763688" y="2049117"/>
            <a:ext cx="1656184" cy="4262909"/>
            <a:chOff x="1763688" y="2049117"/>
            <a:chExt cx="1656184" cy="4262909"/>
          </a:xfrm>
        </p:grpSpPr>
        <p:sp>
          <p:nvSpPr>
            <p:cNvPr id="9" name="TextBox 8"/>
            <p:cNvSpPr txBox="1"/>
            <p:nvPr/>
          </p:nvSpPr>
          <p:spPr>
            <a:xfrm>
              <a:off x="1762860" y="2049117"/>
              <a:ext cx="1657840" cy="43935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수도권</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3" name="직선 연결선 12"/>
            <p:cNvCxnSpPr/>
            <p:nvPr/>
          </p:nvCxnSpPr>
          <p:spPr>
            <a:xfrm>
              <a:off x="1763688"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763688"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44" name="직사각형 43"/>
            <p:cNvSpPr/>
            <p:nvPr/>
          </p:nvSpPr>
          <p:spPr>
            <a:xfrm>
              <a:off x="2339752"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45" name="직사각형 44"/>
            <p:cNvSpPr/>
            <p:nvPr/>
          </p:nvSpPr>
          <p:spPr>
            <a:xfrm>
              <a:off x="2915816"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74" name="직사각형 73"/>
            <p:cNvSpPr/>
            <p:nvPr/>
          </p:nvSpPr>
          <p:spPr>
            <a:xfrm>
              <a:off x="176368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28,267</a:t>
              </a:r>
              <a:endParaRPr lang="ko-KR" altLang="en-US" sz="1000" kern="0">
                <a:solidFill>
                  <a:prstClr val="black"/>
                </a:solidFill>
              </a:endParaRPr>
            </a:p>
          </p:txBody>
        </p:sp>
        <p:sp>
          <p:nvSpPr>
            <p:cNvPr id="75" name="직사각형 74"/>
            <p:cNvSpPr/>
            <p:nvPr/>
          </p:nvSpPr>
          <p:spPr>
            <a:xfrm>
              <a:off x="2339752"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57,597</a:t>
              </a:r>
              <a:endParaRPr lang="ko-KR" altLang="en-US" sz="1000" kern="0">
                <a:solidFill>
                  <a:prstClr val="black"/>
                </a:solidFill>
              </a:endParaRPr>
            </a:p>
          </p:txBody>
        </p:sp>
        <p:sp>
          <p:nvSpPr>
            <p:cNvPr id="76" name="직사각형 75"/>
            <p:cNvSpPr/>
            <p:nvPr/>
          </p:nvSpPr>
          <p:spPr>
            <a:xfrm>
              <a:off x="2915816"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68,457</a:t>
              </a:r>
              <a:endParaRPr lang="ko-KR" altLang="en-US" sz="1000" kern="0">
                <a:solidFill>
                  <a:prstClr val="black"/>
                </a:solidFill>
              </a:endParaRPr>
            </a:p>
          </p:txBody>
        </p:sp>
        <p:sp>
          <p:nvSpPr>
            <p:cNvPr id="86" name="직사각형 85"/>
            <p:cNvSpPr/>
            <p:nvPr/>
          </p:nvSpPr>
          <p:spPr>
            <a:xfrm>
              <a:off x="1763688"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463</a:t>
              </a:r>
              <a:endParaRPr lang="ko-KR" altLang="en-US" sz="1000" kern="0">
                <a:solidFill>
                  <a:prstClr val="black"/>
                </a:solidFill>
              </a:endParaRPr>
            </a:p>
          </p:txBody>
        </p:sp>
        <p:sp>
          <p:nvSpPr>
            <p:cNvPr id="87" name="직사각형 86"/>
            <p:cNvSpPr/>
            <p:nvPr/>
          </p:nvSpPr>
          <p:spPr>
            <a:xfrm>
              <a:off x="2339752"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880</a:t>
              </a:r>
              <a:endParaRPr lang="ko-KR" altLang="en-US" sz="1000" kern="0">
                <a:solidFill>
                  <a:prstClr val="black"/>
                </a:solidFill>
              </a:endParaRPr>
            </a:p>
          </p:txBody>
        </p:sp>
        <p:sp>
          <p:nvSpPr>
            <p:cNvPr id="88" name="직사각형 87"/>
            <p:cNvSpPr/>
            <p:nvPr/>
          </p:nvSpPr>
          <p:spPr>
            <a:xfrm>
              <a:off x="2915816"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1,206</a:t>
              </a:r>
              <a:endParaRPr lang="ko-KR" altLang="en-US" sz="1000" kern="0">
                <a:solidFill>
                  <a:prstClr val="black"/>
                </a:solidFill>
              </a:endParaRPr>
            </a:p>
          </p:txBody>
        </p:sp>
        <p:sp>
          <p:nvSpPr>
            <p:cNvPr id="98" name="직사각형 97"/>
            <p:cNvSpPr/>
            <p:nvPr/>
          </p:nvSpPr>
          <p:spPr>
            <a:xfrm>
              <a:off x="1763688"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480</a:t>
              </a:r>
              <a:endParaRPr lang="ko-KR" altLang="en-US" sz="1000" kern="0">
                <a:solidFill>
                  <a:prstClr val="black"/>
                </a:solidFill>
              </a:endParaRPr>
            </a:p>
          </p:txBody>
        </p:sp>
        <p:sp>
          <p:nvSpPr>
            <p:cNvPr id="99" name="직사각형 98"/>
            <p:cNvSpPr/>
            <p:nvPr/>
          </p:nvSpPr>
          <p:spPr>
            <a:xfrm>
              <a:off x="2339752"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620</a:t>
              </a:r>
              <a:endParaRPr lang="ko-KR" altLang="en-US" sz="1000" kern="0">
                <a:solidFill>
                  <a:prstClr val="black"/>
                </a:solidFill>
              </a:endParaRPr>
            </a:p>
          </p:txBody>
        </p:sp>
        <p:sp>
          <p:nvSpPr>
            <p:cNvPr id="100" name="직사각형 99"/>
            <p:cNvSpPr/>
            <p:nvPr/>
          </p:nvSpPr>
          <p:spPr>
            <a:xfrm>
              <a:off x="2915816"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734</a:t>
              </a:r>
              <a:endParaRPr lang="ko-KR" altLang="en-US" sz="1000" kern="0">
                <a:solidFill>
                  <a:prstClr val="black"/>
                </a:solidFill>
              </a:endParaRPr>
            </a:p>
          </p:txBody>
        </p:sp>
        <p:sp>
          <p:nvSpPr>
            <p:cNvPr id="110" name="직사각형 109"/>
            <p:cNvSpPr/>
            <p:nvPr/>
          </p:nvSpPr>
          <p:spPr>
            <a:xfrm>
              <a:off x="1763688"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16,817</a:t>
              </a:r>
              <a:endParaRPr lang="ko-KR" altLang="en-US" sz="1000" kern="0">
                <a:solidFill>
                  <a:prstClr val="black"/>
                </a:solidFill>
              </a:endParaRPr>
            </a:p>
          </p:txBody>
        </p:sp>
        <p:sp>
          <p:nvSpPr>
            <p:cNvPr id="111" name="직사각형 110"/>
            <p:cNvSpPr/>
            <p:nvPr/>
          </p:nvSpPr>
          <p:spPr>
            <a:xfrm>
              <a:off x="2339752"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40,403</a:t>
              </a:r>
              <a:endParaRPr lang="ko-KR" altLang="en-US" sz="1000" kern="0">
                <a:solidFill>
                  <a:prstClr val="black"/>
                </a:solidFill>
              </a:endParaRPr>
            </a:p>
          </p:txBody>
        </p:sp>
        <p:sp>
          <p:nvSpPr>
            <p:cNvPr id="112" name="직사각형 111"/>
            <p:cNvSpPr/>
            <p:nvPr/>
          </p:nvSpPr>
          <p:spPr>
            <a:xfrm>
              <a:off x="2915816"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56,133</a:t>
              </a:r>
              <a:endParaRPr lang="ko-KR" altLang="en-US" sz="1000" kern="0">
                <a:solidFill>
                  <a:prstClr val="black"/>
                </a:solidFill>
              </a:endParaRPr>
            </a:p>
          </p:txBody>
        </p:sp>
        <p:sp>
          <p:nvSpPr>
            <p:cNvPr id="122" name="직사각형 121"/>
            <p:cNvSpPr/>
            <p:nvPr/>
          </p:nvSpPr>
          <p:spPr>
            <a:xfrm>
              <a:off x="1763688"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147</a:t>
              </a:r>
              <a:endParaRPr lang="ko-KR" altLang="en-US" sz="1000" kern="0">
                <a:solidFill>
                  <a:prstClr val="black"/>
                </a:solidFill>
              </a:endParaRPr>
            </a:p>
          </p:txBody>
        </p:sp>
        <p:sp>
          <p:nvSpPr>
            <p:cNvPr id="123" name="직사각형 122"/>
            <p:cNvSpPr/>
            <p:nvPr/>
          </p:nvSpPr>
          <p:spPr>
            <a:xfrm>
              <a:off x="2339752"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330</a:t>
              </a:r>
              <a:endParaRPr lang="ko-KR" altLang="en-US" sz="1000" kern="0">
                <a:solidFill>
                  <a:prstClr val="black"/>
                </a:solidFill>
              </a:endParaRPr>
            </a:p>
          </p:txBody>
        </p:sp>
        <p:sp>
          <p:nvSpPr>
            <p:cNvPr id="124" name="직사각형 123"/>
            <p:cNvSpPr/>
            <p:nvPr/>
          </p:nvSpPr>
          <p:spPr>
            <a:xfrm>
              <a:off x="2915816"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456</a:t>
              </a:r>
              <a:endParaRPr lang="ko-KR" altLang="en-US" sz="1000" kern="0">
                <a:solidFill>
                  <a:prstClr val="black"/>
                </a:solidFill>
              </a:endParaRPr>
            </a:p>
          </p:txBody>
        </p:sp>
        <p:sp>
          <p:nvSpPr>
            <p:cNvPr id="134" name="직사각형 133"/>
            <p:cNvSpPr/>
            <p:nvPr/>
          </p:nvSpPr>
          <p:spPr>
            <a:xfrm>
              <a:off x="1763688"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97</a:t>
              </a:r>
              <a:endParaRPr lang="ko-KR" altLang="en-US" sz="1000" kern="0">
                <a:solidFill>
                  <a:prstClr val="black"/>
                </a:solidFill>
              </a:endParaRPr>
            </a:p>
          </p:txBody>
        </p:sp>
        <p:sp>
          <p:nvSpPr>
            <p:cNvPr id="135" name="직사각형 134"/>
            <p:cNvSpPr/>
            <p:nvPr/>
          </p:nvSpPr>
          <p:spPr>
            <a:xfrm>
              <a:off x="2339752"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171</a:t>
              </a:r>
              <a:endParaRPr lang="ko-KR" altLang="en-US" sz="1000" kern="0">
                <a:solidFill>
                  <a:prstClr val="black"/>
                </a:solidFill>
              </a:endParaRPr>
            </a:p>
          </p:txBody>
        </p:sp>
        <p:sp>
          <p:nvSpPr>
            <p:cNvPr id="136" name="직사각형 135"/>
            <p:cNvSpPr/>
            <p:nvPr/>
          </p:nvSpPr>
          <p:spPr>
            <a:xfrm>
              <a:off x="2915816"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378</a:t>
              </a:r>
              <a:endParaRPr lang="ko-KR" altLang="en-US" sz="1000" kern="0">
                <a:solidFill>
                  <a:prstClr val="black"/>
                </a:solidFill>
              </a:endParaRPr>
            </a:p>
          </p:txBody>
        </p:sp>
        <p:sp>
          <p:nvSpPr>
            <p:cNvPr id="146" name="직사각형 145"/>
            <p:cNvSpPr/>
            <p:nvPr/>
          </p:nvSpPr>
          <p:spPr>
            <a:xfrm>
              <a:off x="1763688"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113</a:t>
              </a:r>
              <a:endParaRPr lang="ko-KR" altLang="en-US" sz="1000" kern="0">
                <a:solidFill>
                  <a:prstClr val="black"/>
                </a:solidFill>
              </a:endParaRPr>
            </a:p>
          </p:txBody>
        </p:sp>
        <p:sp>
          <p:nvSpPr>
            <p:cNvPr id="147" name="직사각형 146"/>
            <p:cNvSpPr/>
            <p:nvPr/>
          </p:nvSpPr>
          <p:spPr>
            <a:xfrm>
              <a:off x="2339752"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262</a:t>
              </a:r>
              <a:endParaRPr lang="ko-KR" altLang="en-US" sz="1000" kern="0">
                <a:solidFill>
                  <a:prstClr val="black"/>
                </a:solidFill>
              </a:endParaRPr>
            </a:p>
          </p:txBody>
        </p:sp>
        <p:sp>
          <p:nvSpPr>
            <p:cNvPr id="148" name="직사각형 147"/>
            <p:cNvSpPr/>
            <p:nvPr/>
          </p:nvSpPr>
          <p:spPr>
            <a:xfrm>
              <a:off x="2915816"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a:t>
              </a:r>
              <a:endParaRPr lang="ko-KR" altLang="en-US" sz="1000" kern="0">
                <a:solidFill>
                  <a:prstClr val="black"/>
                </a:solidFill>
              </a:endParaRPr>
            </a:p>
          </p:txBody>
        </p:sp>
        <p:sp>
          <p:nvSpPr>
            <p:cNvPr id="158" name="직사각형 157"/>
            <p:cNvSpPr/>
            <p:nvPr/>
          </p:nvSpPr>
          <p:spPr>
            <a:xfrm>
              <a:off x="1763688"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159" name="직사각형 158"/>
            <p:cNvSpPr/>
            <p:nvPr/>
          </p:nvSpPr>
          <p:spPr>
            <a:xfrm>
              <a:off x="2339752"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160" name="직사각형 159"/>
            <p:cNvSpPr/>
            <p:nvPr/>
          </p:nvSpPr>
          <p:spPr>
            <a:xfrm>
              <a:off x="2915816"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45</a:t>
              </a:r>
              <a:endParaRPr lang="ko-KR" altLang="en-US" sz="1000" kern="0">
                <a:solidFill>
                  <a:prstClr val="black"/>
                </a:solidFill>
              </a:endParaRPr>
            </a:p>
          </p:txBody>
        </p:sp>
        <p:sp>
          <p:nvSpPr>
            <p:cNvPr id="171" name="직사각형 170"/>
            <p:cNvSpPr/>
            <p:nvPr/>
          </p:nvSpPr>
          <p:spPr>
            <a:xfrm>
              <a:off x="176368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44,425</a:t>
              </a:r>
              <a:endParaRPr lang="ko-KR" altLang="en-US" sz="900" kern="0">
                <a:solidFill>
                  <a:prstClr val="black"/>
                </a:solidFill>
              </a:endParaRPr>
            </a:p>
          </p:txBody>
        </p:sp>
        <p:sp>
          <p:nvSpPr>
            <p:cNvPr id="172" name="직사각형 171"/>
            <p:cNvSpPr/>
            <p:nvPr/>
          </p:nvSpPr>
          <p:spPr>
            <a:xfrm>
              <a:off x="2339752"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94,570</a:t>
              </a:r>
              <a:endParaRPr lang="ko-KR" altLang="en-US" sz="900" kern="0">
                <a:solidFill>
                  <a:prstClr val="black"/>
                </a:solidFill>
              </a:endParaRPr>
            </a:p>
          </p:txBody>
        </p:sp>
        <p:sp>
          <p:nvSpPr>
            <p:cNvPr id="173" name="직사각형 172"/>
            <p:cNvSpPr/>
            <p:nvPr/>
          </p:nvSpPr>
          <p:spPr>
            <a:xfrm>
              <a:off x="2915816"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120,482</a:t>
              </a:r>
              <a:endParaRPr lang="ko-KR" altLang="en-US" sz="900" kern="0">
                <a:solidFill>
                  <a:prstClr val="black"/>
                </a:solidFill>
              </a:endParaRPr>
            </a:p>
          </p:txBody>
        </p:sp>
        <p:sp>
          <p:nvSpPr>
            <p:cNvPr id="183" name="위쪽 화살표 182"/>
            <p:cNvSpPr/>
            <p:nvPr/>
          </p:nvSpPr>
          <p:spPr>
            <a:xfrm rot="1335699">
              <a:off x="2194323" y="2754573"/>
              <a:ext cx="915512" cy="352121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7" name="그룹 6"/>
          <p:cNvGrpSpPr/>
          <p:nvPr/>
        </p:nvGrpSpPr>
        <p:grpSpPr>
          <a:xfrm>
            <a:off x="5400092" y="2045433"/>
            <a:ext cx="1671099" cy="4299891"/>
            <a:chOff x="3587883" y="2049117"/>
            <a:chExt cx="1671099" cy="4299891"/>
          </a:xfrm>
        </p:grpSpPr>
        <p:sp>
          <p:nvSpPr>
            <p:cNvPr id="47" name="TextBox 46"/>
            <p:cNvSpPr txBox="1"/>
            <p:nvPr/>
          </p:nvSpPr>
          <p:spPr>
            <a:xfrm>
              <a:off x="3599064" y="2049117"/>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제주도민</a:t>
              </a:r>
            </a:p>
          </p:txBody>
        </p:sp>
        <p:cxnSp>
          <p:nvCxnSpPr>
            <p:cNvPr id="48" name="직선 연결선 47"/>
            <p:cNvCxnSpPr/>
            <p:nvPr/>
          </p:nvCxnSpPr>
          <p:spPr>
            <a:xfrm>
              <a:off x="3599892"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3599892"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50" name="직사각형 49"/>
            <p:cNvSpPr/>
            <p:nvPr/>
          </p:nvSpPr>
          <p:spPr>
            <a:xfrm>
              <a:off x="4175956"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51" name="직사각형 50"/>
            <p:cNvSpPr/>
            <p:nvPr/>
          </p:nvSpPr>
          <p:spPr>
            <a:xfrm>
              <a:off x="4752020"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77" name="직사각형 76"/>
            <p:cNvSpPr/>
            <p:nvPr/>
          </p:nvSpPr>
          <p:spPr>
            <a:xfrm>
              <a:off x="3587883"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30,128</a:t>
              </a:r>
              <a:endParaRPr lang="ko-KR" altLang="en-US" sz="1000" kern="0">
                <a:solidFill>
                  <a:prstClr val="black"/>
                </a:solidFill>
              </a:endParaRPr>
            </a:p>
          </p:txBody>
        </p:sp>
        <p:sp>
          <p:nvSpPr>
            <p:cNvPr id="78" name="직사각형 77"/>
            <p:cNvSpPr/>
            <p:nvPr/>
          </p:nvSpPr>
          <p:spPr>
            <a:xfrm>
              <a:off x="4163947"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34,070</a:t>
              </a:r>
              <a:endParaRPr lang="ko-KR" altLang="en-US" sz="1000" kern="0">
                <a:solidFill>
                  <a:prstClr val="black"/>
                </a:solidFill>
              </a:endParaRPr>
            </a:p>
          </p:txBody>
        </p:sp>
        <p:sp>
          <p:nvSpPr>
            <p:cNvPr id="79" name="직사각형 78"/>
            <p:cNvSpPr/>
            <p:nvPr/>
          </p:nvSpPr>
          <p:spPr>
            <a:xfrm>
              <a:off x="4740011"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39,531</a:t>
              </a:r>
              <a:endParaRPr lang="ko-KR" altLang="en-US" sz="1000" kern="0">
                <a:solidFill>
                  <a:prstClr val="black"/>
                </a:solidFill>
              </a:endParaRPr>
            </a:p>
          </p:txBody>
        </p:sp>
        <p:sp>
          <p:nvSpPr>
            <p:cNvPr id="89" name="직사각형 88"/>
            <p:cNvSpPr/>
            <p:nvPr/>
          </p:nvSpPr>
          <p:spPr>
            <a:xfrm>
              <a:off x="3587883"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2,714</a:t>
              </a:r>
              <a:endParaRPr lang="ko-KR" altLang="en-US" sz="1000" kern="0">
                <a:solidFill>
                  <a:prstClr val="black"/>
                </a:solidFill>
              </a:endParaRPr>
            </a:p>
          </p:txBody>
        </p:sp>
        <p:sp>
          <p:nvSpPr>
            <p:cNvPr id="90" name="직사각형 89"/>
            <p:cNvSpPr/>
            <p:nvPr/>
          </p:nvSpPr>
          <p:spPr>
            <a:xfrm>
              <a:off x="4163947"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3,757</a:t>
              </a:r>
              <a:endParaRPr lang="ko-KR" altLang="en-US" sz="1000" kern="0">
                <a:solidFill>
                  <a:prstClr val="black"/>
                </a:solidFill>
              </a:endParaRPr>
            </a:p>
          </p:txBody>
        </p:sp>
        <p:sp>
          <p:nvSpPr>
            <p:cNvPr id="91" name="직사각형 90"/>
            <p:cNvSpPr/>
            <p:nvPr/>
          </p:nvSpPr>
          <p:spPr>
            <a:xfrm>
              <a:off x="4740011"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3,752</a:t>
              </a:r>
              <a:endParaRPr lang="ko-KR" altLang="en-US" sz="1000" kern="0">
                <a:solidFill>
                  <a:prstClr val="black"/>
                </a:solidFill>
              </a:endParaRPr>
            </a:p>
          </p:txBody>
        </p:sp>
        <p:sp>
          <p:nvSpPr>
            <p:cNvPr id="101" name="직사각형 100"/>
            <p:cNvSpPr/>
            <p:nvPr/>
          </p:nvSpPr>
          <p:spPr>
            <a:xfrm>
              <a:off x="3587883"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4,134</a:t>
              </a:r>
              <a:endParaRPr lang="ko-KR" altLang="en-US" sz="1000" kern="0">
                <a:solidFill>
                  <a:prstClr val="black"/>
                </a:solidFill>
              </a:endParaRPr>
            </a:p>
          </p:txBody>
        </p:sp>
        <p:sp>
          <p:nvSpPr>
            <p:cNvPr id="102" name="직사각형 101"/>
            <p:cNvSpPr/>
            <p:nvPr/>
          </p:nvSpPr>
          <p:spPr>
            <a:xfrm>
              <a:off x="4163947"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4,930</a:t>
              </a:r>
              <a:endParaRPr lang="ko-KR" altLang="en-US" sz="1000" kern="0">
                <a:solidFill>
                  <a:prstClr val="black"/>
                </a:solidFill>
              </a:endParaRPr>
            </a:p>
          </p:txBody>
        </p:sp>
        <p:sp>
          <p:nvSpPr>
            <p:cNvPr id="103" name="직사각형 102"/>
            <p:cNvSpPr/>
            <p:nvPr/>
          </p:nvSpPr>
          <p:spPr>
            <a:xfrm>
              <a:off x="4740011"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5,982</a:t>
              </a:r>
              <a:endParaRPr lang="ko-KR" altLang="en-US" sz="1000" kern="0">
                <a:solidFill>
                  <a:prstClr val="black"/>
                </a:solidFill>
              </a:endParaRPr>
            </a:p>
          </p:txBody>
        </p:sp>
        <p:sp>
          <p:nvSpPr>
            <p:cNvPr id="113" name="직사각형 112"/>
            <p:cNvSpPr/>
            <p:nvPr/>
          </p:nvSpPr>
          <p:spPr>
            <a:xfrm>
              <a:off x="3587883"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14,673</a:t>
              </a:r>
              <a:endParaRPr lang="ko-KR" altLang="en-US" sz="1000" kern="0">
                <a:solidFill>
                  <a:prstClr val="black"/>
                </a:solidFill>
              </a:endParaRPr>
            </a:p>
          </p:txBody>
        </p:sp>
        <p:sp>
          <p:nvSpPr>
            <p:cNvPr id="114" name="직사각형 113"/>
            <p:cNvSpPr/>
            <p:nvPr/>
          </p:nvSpPr>
          <p:spPr>
            <a:xfrm>
              <a:off x="4163947"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18,662</a:t>
              </a:r>
              <a:endParaRPr lang="ko-KR" altLang="en-US" sz="1000" kern="0">
                <a:solidFill>
                  <a:prstClr val="black"/>
                </a:solidFill>
              </a:endParaRPr>
            </a:p>
          </p:txBody>
        </p:sp>
        <p:sp>
          <p:nvSpPr>
            <p:cNvPr id="115" name="직사각형 114"/>
            <p:cNvSpPr/>
            <p:nvPr/>
          </p:nvSpPr>
          <p:spPr>
            <a:xfrm>
              <a:off x="4740011"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23,714</a:t>
              </a:r>
              <a:endParaRPr lang="ko-KR" altLang="en-US" sz="1000" kern="0">
                <a:solidFill>
                  <a:prstClr val="black"/>
                </a:solidFill>
              </a:endParaRPr>
            </a:p>
          </p:txBody>
        </p:sp>
        <p:sp>
          <p:nvSpPr>
            <p:cNvPr id="125" name="직사각형 124"/>
            <p:cNvSpPr/>
            <p:nvPr/>
          </p:nvSpPr>
          <p:spPr>
            <a:xfrm>
              <a:off x="3587883"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641</a:t>
              </a:r>
              <a:endParaRPr lang="ko-KR" altLang="en-US" sz="1000" kern="0">
                <a:solidFill>
                  <a:prstClr val="black"/>
                </a:solidFill>
              </a:endParaRPr>
            </a:p>
          </p:txBody>
        </p:sp>
        <p:sp>
          <p:nvSpPr>
            <p:cNvPr id="126" name="직사각형 125"/>
            <p:cNvSpPr/>
            <p:nvPr/>
          </p:nvSpPr>
          <p:spPr>
            <a:xfrm>
              <a:off x="4163947"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1,068</a:t>
              </a:r>
              <a:endParaRPr lang="ko-KR" altLang="en-US" sz="1000" kern="0">
                <a:solidFill>
                  <a:prstClr val="black"/>
                </a:solidFill>
              </a:endParaRPr>
            </a:p>
          </p:txBody>
        </p:sp>
        <p:sp>
          <p:nvSpPr>
            <p:cNvPr id="127" name="직사각형 126"/>
            <p:cNvSpPr/>
            <p:nvPr/>
          </p:nvSpPr>
          <p:spPr>
            <a:xfrm>
              <a:off x="4740011"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1,280</a:t>
              </a:r>
              <a:endParaRPr lang="ko-KR" altLang="en-US" sz="1000" kern="0">
                <a:solidFill>
                  <a:prstClr val="black"/>
                </a:solidFill>
              </a:endParaRPr>
            </a:p>
          </p:txBody>
        </p:sp>
        <p:sp>
          <p:nvSpPr>
            <p:cNvPr id="137" name="직사각형 136"/>
            <p:cNvSpPr/>
            <p:nvPr/>
          </p:nvSpPr>
          <p:spPr>
            <a:xfrm>
              <a:off x="3587883"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1,596</a:t>
              </a:r>
              <a:endParaRPr lang="ko-KR" altLang="en-US" sz="1000" kern="0">
                <a:solidFill>
                  <a:prstClr val="black"/>
                </a:solidFill>
              </a:endParaRPr>
            </a:p>
          </p:txBody>
        </p:sp>
        <p:sp>
          <p:nvSpPr>
            <p:cNvPr id="138" name="직사각형 137"/>
            <p:cNvSpPr/>
            <p:nvPr/>
          </p:nvSpPr>
          <p:spPr>
            <a:xfrm>
              <a:off x="4163947"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1,897</a:t>
              </a:r>
              <a:endParaRPr lang="ko-KR" altLang="en-US" sz="1000" kern="0">
                <a:solidFill>
                  <a:prstClr val="black"/>
                </a:solidFill>
              </a:endParaRPr>
            </a:p>
          </p:txBody>
        </p:sp>
        <p:sp>
          <p:nvSpPr>
            <p:cNvPr id="139" name="직사각형 138"/>
            <p:cNvSpPr/>
            <p:nvPr/>
          </p:nvSpPr>
          <p:spPr>
            <a:xfrm>
              <a:off x="4740011"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3,104</a:t>
              </a:r>
              <a:endParaRPr lang="ko-KR" altLang="en-US" sz="1000" kern="0">
                <a:solidFill>
                  <a:prstClr val="black"/>
                </a:solidFill>
              </a:endParaRPr>
            </a:p>
          </p:txBody>
        </p:sp>
        <p:sp>
          <p:nvSpPr>
            <p:cNvPr id="149" name="직사각형 148"/>
            <p:cNvSpPr/>
            <p:nvPr/>
          </p:nvSpPr>
          <p:spPr>
            <a:xfrm>
              <a:off x="3587883"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483</a:t>
              </a:r>
              <a:endParaRPr lang="ko-KR" altLang="en-US" sz="1000" kern="0">
                <a:solidFill>
                  <a:prstClr val="black"/>
                </a:solidFill>
              </a:endParaRPr>
            </a:p>
          </p:txBody>
        </p:sp>
        <p:sp>
          <p:nvSpPr>
            <p:cNvPr id="150" name="직사각형 149"/>
            <p:cNvSpPr/>
            <p:nvPr/>
          </p:nvSpPr>
          <p:spPr>
            <a:xfrm>
              <a:off x="4163947"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667</a:t>
              </a:r>
              <a:endParaRPr lang="ko-KR" altLang="en-US" sz="1000" kern="0">
                <a:solidFill>
                  <a:prstClr val="black"/>
                </a:solidFill>
              </a:endParaRPr>
            </a:p>
          </p:txBody>
        </p:sp>
        <p:sp>
          <p:nvSpPr>
            <p:cNvPr id="151" name="직사각형 150"/>
            <p:cNvSpPr/>
            <p:nvPr/>
          </p:nvSpPr>
          <p:spPr>
            <a:xfrm>
              <a:off x="4740011"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833</a:t>
              </a:r>
              <a:endParaRPr lang="ko-KR" altLang="en-US" sz="1000" kern="0">
                <a:solidFill>
                  <a:prstClr val="black"/>
                </a:solidFill>
              </a:endParaRPr>
            </a:p>
          </p:txBody>
        </p:sp>
        <p:sp>
          <p:nvSpPr>
            <p:cNvPr id="161" name="직사각형 160"/>
            <p:cNvSpPr/>
            <p:nvPr/>
          </p:nvSpPr>
          <p:spPr>
            <a:xfrm>
              <a:off x="3587883"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42</a:t>
              </a:r>
              <a:endParaRPr lang="ko-KR" altLang="en-US" sz="1000" kern="0">
                <a:solidFill>
                  <a:prstClr val="black"/>
                </a:solidFill>
              </a:endParaRPr>
            </a:p>
          </p:txBody>
        </p:sp>
        <p:sp>
          <p:nvSpPr>
            <p:cNvPr id="162" name="직사각형 161"/>
            <p:cNvSpPr/>
            <p:nvPr/>
          </p:nvSpPr>
          <p:spPr>
            <a:xfrm>
              <a:off x="4163947"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79</a:t>
              </a:r>
              <a:endParaRPr lang="ko-KR" altLang="en-US" sz="1000" kern="0">
                <a:solidFill>
                  <a:prstClr val="black"/>
                </a:solidFill>
              </a:endParaRPr>
            </a:p>
          </p:txBody>
        </p:sp>
        <p:sp>
          <p:nvSpPr>
            <p:cNvPr id="163" name="직사각형 162"/>
            <p:cNvSpPr/>
            <p:nvPr/>
          </p:nvSpPr>
          <p:spPr>
            <a:xfrm>
              <a:off x="4740011"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176</a:t>
              </a:r>
              <a:endParaRPr lang="ko-KR" altLang="en-US" sz="1000" kern="0">
                <a:solidFill>
                  <a:prstClr val="black"/>
                </a:solidFill>
              </a:endParaRPr>
            </a:p>
          </p:txBody>
        </p:sp>
        <p:sp>
          <p:nvSpPr>
            <p:cNvPr id="174" name="직사각형 173"/>
            <p:cNvSpPr/>
            <p:nvPr/>
          </p:nvSpPr>
          <p:spPr>
            <a:xfrm>
              <a:off x="3587883"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47,506</a:t>
              </a:r>
              <a:endParaRPr lang="ko-KR" altLang="en-US" sz="900" kern="0">
                <a:solidFill>
                  <a:prstClr val="black"/>
                </a:solidFill>
              </a:endParaRPr>
            </a:p>
          </p:txBody>
        </p:sp>
        <p:sp>
          <p:nvSpPr>
            <p:cNvPr id="175" name="직사각형 174"/>
            <p:cNvSpPr/>
            <p:nvPr/>
          </p:nvSpPr>
          <p:spPr>
            <a:xfrm>
              <a:off x="4163947"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55,724</a:t>
              </a:r>
              <a:endParaRPr lang="ko-KR" altLang="en-US" sz="900" kern="0">
                <a:solidFill>
                  <a:prstClr val="black"/>
                </a:solidFill>
              </a:endParaRPr>
            </a:p>
          </p:txBody>
        </p:sp>
        <p:sp>
          <p:nvSpPr>
            <p:cNvPr id="176" name="직사각형 175"/>
            <p:cNvSpPr/>
            <p:nvPr/>
          </p:nvSpPr>
          <p:spPr>
            <a:xfrm>
              <a:off x="4740011"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68,610</a:t>
              </a:r>
              <a:endParaRPr lang="ko-KR" altLang="en-US" sz="900" kern="0">
                <a:solidFill>
                  <a:prstClr val="black"/>
                </a:solidFill>
              </a:endParaRPr>
            </a:p>
          </p:txBody>
        </p:sp>
        <p:sp>
          <p:nvSpPr>
            <p:cNvPr id="186" name="위쪽 화살표 185"/>
            <p:cNvSpPr/>
            <p:nvPr/>
          </p:nvSpPr>
          <p:spPr>
            <a:xfrm rot="1335699">
              <a:off x="4326401" y="2713511"/>
              <a:ext cx="288032" cy="363549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87" name="위쪽 화살표 186"/>
            <p:cNvSpPr/>
            <p:nvPr/>
          </p:nvSpPr>
          <p:spPr>
            <a:xfrm rot="6218452">
              <a:off x="4583305" y="3234686"/>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6" name="그룹 5"/>
          <p:cNvGrpSpPr/>
          <p:nvPr/>
        </p:nvGrpSpPr>
        <p:grpSpPr>
          <a:xfrm>
            <a:off x="7223224" y="2046713"/>
            <a:ext cx="1669256" cy="4298611"/>
            <a:chOff x="5423024" y="2049115"/>
            <a:chExt cx="1669256" cy="4298611"/>
          </a:xfrm>
        </p:grpSpPr>
        <p:sp>
          <p:nvSpPr>
            <p:cNvPr id="52" name="TextBox 51"/>
            <p:cNvSpPr txBox="1"/>
            <p:nvPr/>
          </p:nvSpPr>
          <p:spPr>
            <a:xfrm>
              <a:off x="5435269" y="2049115"/>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중국관광객</a:t>
              </a:r>
            </a:p>
          </p:txBody>
        </p:sp>
        <p:cxnSp>
          <p:nvCxnSpPr>
            <p:cNvPr id="53" name="직선 연결선 52"/>
            <p:cNvCxnSpPr/>
            <p:nvPr/>
          </p:nvCxnSpPr>
          <p:spPr>
            <a:xfrm>
              <a:off x="5436096" y="2312874"/>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436096"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55" name="직사각형 54"/>
            <p:cNvSpPr/>
            <p:nvPr/>
          </p:nvSpPr>
          <p:spPr>
            <a:xfrm>
              <a:off x="6012160" y="2386370"/>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56" name="직사각형 55"/>
            <p:cNvSpPr/>
            <p:nvPr/>
          </p:nvSpPr>
          <p:spPr>
            <a:xfrm>
              <a:off x="6588224"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80" name="직사각형 79"/>
            <p:cNvSpPr/>
            <p:nvPr/>
          </p:nvSpPr>
          <p:spPr>
            <a:xfrm>
              <a:off x="5423024"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802</a:t>
              </a:r>
              <a:endParaRPr lang="ko-KR" altLang="en-US" sz="1000" kern="0">
                <a:solidFill>
                  <a:prstClr val="black"/>
                </a:solidFill>
              </a:endParaRPr>
            </a:p>
          </p:txBody>
        </p:sp>
        <p:sp>
          <p:nvSpPr>
            <p:cNvPr id="81" name="직사각형 80"/>
            <p:cNvSpPr/>
            <p:nvPr/>
          </p:nvSpPr>
          <p:spPr>
            <a:xfrm>
              <a:off x="599908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1,330</a:t>
              </a:r>
              <a:endParaRPr lang="ko-KR" altLang="en-US" sz="1000" kern="0">
                <a:solidFill>
                  <a:prstClr val="black"/>
                </a:solidFill>
              </a:endParaRPr>
            </a:p>
          </p:txBody>
        </p:sp>
        <p:sp>
          <p:nvSpPr>
            <p:cNvPr id="82" name="직사각형 81"/>
            <p:cNvSpPr/>
            <p:nvPr/>
          </p:nvSpPr>
          <p:spPr>
            <a:xfrm>
              <a:off x="6575152"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1,647</a:t>
              </a:r>
              <a:endParaRPr lang="ko-KR" altLang="en-US" sz="1000" kern="0">
                <a:solidFill>
                  <a:prstClr val="black"/>
                </a:solidFill>
              </a:endParaRPr>
            </a:p>
          </p:txBody>
        </p:sp>
        <p:sp>
          <p:nvSpPr>
            <p:cNvPr id="92" name="직사각형 91"/>
            <p:cNvSpPr/>
            <p:nvPr/>
          </p:nvSpPr>
          <p:spPr>
            <a:xfrm>
              <a:off x="5423024"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36</a:t>
              </a:r>
              <a:endParaRPr lang="ko-KR" altLang="en-US" sz="1000" b="1" kern="0">
                <a:solidFill>
                  <a:srgbClr val="FF0000"/>
                </a:solidFill>
              </a:endParaRPr>
            </a:p>
          </p:txBody>
        </p:sp>
        <p:sp>
          <p:nvSpPr>
            <p:cNvPr id="93" name="직사각형 92"/>
            <p:cNvSpPr/>
            <p:nvPr/>
          </p:nvSpPr>
          <p:spPr>
            <a:xfrm>
              <a:off x="5999088"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13</a:t>
              </a:r>
              <a:endParaRPr lang="ko-KR" altLang="en-US" sz="1000" b="1" kern="0">
                <a:solidFill>
                  <a:srgbClr val="FF0000"/>
                </a:solidFill>
              </a:endParaRPr>
            </a:p>
          </p:txBody>
        </p:sp>
        <p:sp>
          <p:nvSpPr>
            <p:cNvPr id="94" name="직사각형 93"/>
            <p:cNvSpPr/>
            <p:nvPr/>
          </p:nvSpPr>
          <p:spPr>
            <a:xfrm>
              <a:off x="6575152"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8</a:t>
              </a:r>
              <a:endParaRPr lang="ko-KR" altLang="en-US" sz="1000" b="1" kern="0">
                <a:solidFill>
                  <a:srgbClr val="FF0000"/>
                </a:solidFill>
              </a:endParaRPr>
            </a:p>
          </p:txBody>
        </p:sp>
        <p:sp>
          <p:nvSpPr>
            <p:cNvPr id="104" name="직사각형 103"/>
            <p:cNvSpPr/>
            <p:nvPr/>
          </p:nvSpPr>
          <p:spPr>
            <a:xfrm>
              <a:off x="5423024"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a:t>
              </a:r>
              <a:endParaRPr lang="ko-KR" altLang="en-US" sz="1000" b="1" kern="0">
                <a:solidFill>
                  <a:srgbClr val="FF0000"/>
                </a:solidFill>
              </a:endParaRPr>
            </a:p>
          </p:txBody>
        </p:sp>
        <p:sp>
          <p:nvSpPr>
            <p:cNvPr id="105" name="직사각형 104"/>
            <p:cNvSpPr/>
            <p:nvPr/>
          </p:nvSpPr>
          <p:spPr>
            <a:xfrm>
              <a:off x="5999088"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06" name="직사각형 105"/>
            <p:cNvSpPr/>
            <p:nvPr/>
          </p:nvSpPr>
          <p:spPr>
            <a:xfrm>
              <a:off x="6575152"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8</a:t>
              </a:r>
              <a:endParaRPr lang="ko-KR" altLang="en-US" sz="1000" b="1" kern="0">
                <a:solidFill>
                  <a:srgbClr val="FF0000"/>
                </a:solidFill>
              </a:endParaRPr>
            </a:p>
          </p:txBody>
        </p:sp>
        <p:sp>
          <p:nvSpPr>
            <p:cNvPr id="116" name="직사각형 115"/>
            <p:cNvSpPr/>
            <p:nvPr/>
          </p:nvSpPr>
          <p:spPr>
            <a:xfrm>
              <a:off x="5423024"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1,982</a:t>
              </a:r>
              <a:endParaRPr lang="ko-KR" altLang="en-US" sz="1000" kern="0">
                <a:solidFill>
                  <a:prstClr val="black"/>
                </a:solidFill>
              </a:endParaRPr>
            </a:p>
          </p:txBody>
        </p:sp>
        <p:sp>
          <p:nvSpPr>
            <p:cNvPr id="117" name="직사각형 116"/>
            <p:cNvSpPr/>
            <p:nvPr/>
          </p:nvSpPr>
          <p:spPr>
            <a:xfrm>
              <a:off x="5999088"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2,386</a:t>
              </a:r>
              <a:endParaRPr lang="ko-KR" altLang="en-US" sz="1000" kern="0">
                <a:solidFill>
                  <a:prstClr val="black"/>
                </a:solidFill>
              </a:endParaRPr>
            </a:p>
          </p:txBody>
        </p:sp>
        <p:sp>
          <p:nvSpPr>
            <p:cNvPr id="118" name="직사각형 117"/>
            <p:cNvSpPr/>
            <p:nvPr/>
          </p:nvSpPr>
          <p:spPr>
            <a:xfrm>
              <a:off x="6575152"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4,082</a:t>
              </a:r>
              <a:endParaRPr lang="ko-KR" altLang="en-US" sz="1000" kern="0">
                <a:solidFill>
                  <a:prstClr val="black"/>
                </a:solidFill>
              </a:endParaRPr>
            </a:p>
          </p:txBody>
        </p:sp>
        <p:sp>
          <p:nvSpPr>
            <p:cNvPr id="128" name="직사각형 127"/>
            <p:cNvSpPr/>
            <p:nvPr/>
          </p:nvSpPr>
          <p:spPr>
            <a:xfrm>
              <a:off x="5423024"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29" name="직사각형 128"/>
            <p:cNvSpPr/>
            <p:nvPr/>
          </p:nvSpPr>
          <p:spPr>
            <a:xfrm>
              <a:off x="5999088"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30" name="직사각형 129"/>
            <p:cNvSpPr/>
            <p:nvPr/>
          </p:nvSpPr>
          <p:spPr>
            <a:xfrm>
              <a:off x="6575152"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0" name="직사각형 139"/>
            <p:cNvSpPr/>
            <p:nvPr/>
          </p:nvSpPr>
          <p:spPr>
            <a:xfrm>
              <a:off x="5423024"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1" name="직사각형 140"/>
            <p:cNvSpPr/>
            <p:nvPr/>
          </p:nvSpPr>
          <p:spPr>
            <a:xfrm>
              <a:off x="5999088"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2" name="직사각형 141"/>
            <p:cNvSpPr/>
            <p:nvPr/>
          </p:nvSpPr>
          <p:spPr>
            <a:xfrm>
              <a:off x="6575152"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a:t>
              </a:r>
              <a:endParaRPr lang="ko-KR" altLang="en-US" sz="1000" b="1" kern="0">
                <a:solidFill>
                  <a:srgbClr val="FF0000"/>
                </a:solidFill>
              </a:endParaRPr>
            </a:p>
          </p:txBody>
        </p:sp>
        <p:sp>
          <p:nvSpPr>
            <p:cNvPr id="152" name="직사각형 151"/>
            <p:cNvSpPr/>
            <p:nvPr/>
          </p:nvSpPr>
          <p:spPr>
            <a:xfrm>
              <a:off x="5423024"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a:t>
              </a:r>
              <a:endParaRPr lang="ko-KR" altLang="en-US" sz="1000" b="1" kern="0">
                <a:solidFill>
                  <a:srgbClr val="FF0000"/>
                </a:solidFill>
              </a:endParaRPr>
            </a:p>
          </p:txBody>
        </p:sp>
        <p:sp>
          <p:nvSpPr>
            <p:cNvPr id="153" name="직사각형 152"/>
            <p:cNvSpPr/>
            <p:nvPr/>
          </p:nvSpPr>
          <p:spPr>
            <a:xfrm>
              <a:off x="5999088"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54" name="직사각형 153"/>
            <p:cNvSpPr/>
            <p:nvPr/>
          </p:nvSpPr>
          <p:spPr>
            <a:xfrm>
              <a:off x="6575152"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4" name="직사각형 163"/>
            <p:cNvSpPr/>
            <p:nvPr/>
          </p:nvSpPr>
          <p:spPr>
            <a:xfrm>
              <a:off x="5423024"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5" name="직사각형 164"/>
            <p:cNvSpPr/>
            <p:nvPr/>
          </p:nvSpPr>
          <p:spPr>
            <a:xfrm>
              <a:off x="5999088"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6" name="직사각형 165"/>
            <p:cNvSpPr/>
            <p:nvPr/>
          </p:nvSpPr>
          <p:spPr>
            <a:xfrm>
              <a:off x="6575152"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77" name="직사각형 176"/>
            <p:cNvSpPr/>
            <p:nvPr/>
          </p:nvSpPr>
          <p:spPr>
            <a:xfrm>
              <a:off x="5423024"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2,816</a:t>
              </a:r>
              <a:endParaRPr lang="ko-KR" altLang="en-US" sz="900" kern="0">
                <a:solidFill>
                  <a:prstClr val="black"/>
                </a:solidFill>
              </a:endParaRPr>
            </a:p>
          </p:txBody>
        </p:sp>
        <p:sp>
          <p:nvSpPr>
            <p:cNvPr id="178" name="직사각형 177"/>
            <p:cNvSpPr/>
            <p:nvPr/>
          </p:nvSpPr>
          <p:spPr>
            <a:xfrm>
              <a:off x="599908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3,711</a:t>
              </a:r>
              <a:endParaRPr lang="ko-KR" altLang="en-US" sz="900" kern="0">
                <a:solidFill>
                  <a:prstClr val="black"/>
                </a:solidFill>
              </a:endParaRPr>
            </a:p>
          </p:txBody>
        </p:sp>
        <p:sp>
          <p:nvSpPr>
            <p:cNvPr id="179" name="직사각형 178"/>
            <p:cNvSpPr/>
            <p:nvPr/>
          </p:nvSpPr>
          <p:spPr>
            <a:xfrm>
              <a:off x="6575152"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5,723</a:t>
              </a:r>
              <a:endParaRPr lang="ko-KR" altLang="en-US" sz="900" kern="0">
                <a:solidFill>
                  <a:prstClr val="black"/>
                </a:solidFill>
              </a:endParaRPr>
            </a:p>
          </p:txBody>
        </p:sp>
        <p:sp>
          <p:nvSpPr>
            <p:cNvPr id="188" name="위쪽 화살표 187"/>
            <p:cNvSpPr/>
            <p:nvPr/>
          </p:nvSpPr>
          <p:spPr>
            <a:xfrm rot="1335699">
              <a:off x="5844812" y="2710789"/>
              <a:ext cx="915512" cy="363693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189" name="직사각형 188"/>
          <p:cNvSpPr/>
          <p:nvPr/>
        </p:nvSpPr>
        <p:spPr>
          <a:xfrm>
            <a:off x="226706" y="2116952"/>
            <a:ext cx="1194100" cy="592384"/>
          </a:xfrm>
          <a:prstGeom prst="rect">
            <a:avLst/>
          </a:prstGeom>
          <a:solidFill>
            <a:schemeClr val="bg1"/>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전통시장별</a:t>
            </a:r>
            <a:endParaRPr lang="en-US" altLang="ko-KR" sz="1100" b="1" kern="0">
              <a:solidFill>
                <a:prstClr val="black"/>
              </a:solidFill>
            </a:endParaRPr>
          </a:p>
          <a:p>
            <a:pPr algn="ctr" latinLnBrk="0"/>
            <a:r>
              <a:rPr lang="ko-KR" altLang="en-US" sz="1100" b="1" kern="0">
                <a:solidFill>
                  <a:prstClr val="black"/>
                </a:solidFill>
              </a:rPr>
              <a:t>고객 거주지별</a:t>
            </a:r>
            <a:endParaRPr lang="en-US" altLang="ko-KR" sz="1100" b="1" kern="0">
              <a:solidFill>
                <a:prstClr val="black"/>
              </a:solidFill>
            </a:endParaRPr>
          </a:p>
          <a:p>
            <a:pPr algn="ctr" latinLnBrk="0"/>
            <a:r>
              <a:rPr lang="ko-KR" altLang="en-US" sz="1100" b="1" kern="0">
                <a:solidFill>
                  <a:prstClr val="black"/>
                </a:solidFill>
              </a:rPr>
              <a:t>고객 수</a:t>
            </a:r>
          </a:p>
        </p:txBody>
      </p:sp>
      <p:grpSp>
        <p:nvGrpSpPr>
          <p:cNvPr id="4" name="그룹 3"/>
          <p:cNvGrpSpPr/>
          <p:nvPr/>
        </p:nvGrpSpPr>
        <p:grpSpPr>
          <a:xfrm>
            <a:off x="3584977" y="2045995"/>
            <a:ext cx="1670295" cy="4263325"/>
            <a:chOff x="7272300" y="2048701"/>
            <a:chExt cx="1670295" cy="4263325"/>
          </a:xfrm>
        </p:grpSpPr>
        <p:sp>
          <p:nvSpPr>
            <p:cNvPr id="57" name="TextBox 56"/>
            <p:cNvSpPr txBox="1"/>
            <p:nvPr/>
          </p:nvSpPr>
          <p:spPr>
            <a:xfrm>
              <a:off x="7271472" y="2048701"/>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그 외</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58" name="직선 연결선 57"/>
            <p:cNvCxnSpPr/>
            <p:nvPr/>
          </p:nvCxnSpPr>
          <p:spPr>
            <a:xfrm>
              <a:off x="7272300" y="2312460"/>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7272300"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60" name="직사각형 59"/>
            <p:cNvSpPr/>
            <p:nvPr/>
          </p:nvSpPr>
          <p:spPr>
            <a:xfrm>
              <a:off x="7848364" y="2385956"/>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61" name="직사각형 60"/>
            <p:cNvSpPr/>
            <p:nvPr/>
          </p:nvSpPr>
          <p:spPr>
            <a:xfrm>
              <a:off x="8424428"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83" name="직사각형 82"/>
            <p:cNvSpPr/>
            <p:nvPr/>
          </p:nvSpPr>
          <p:spPr>
            <a:xfrm>
              <a:off x="7272300"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16,554</a:t>
              </a:r>
              <a:endParaRPr lang="ko-KR" altLang="en-US" sz="1000" kern="0">
                <a:solidFill>
                  <a:prstClr val="black"/>
                </a:solidFill>
              </a:endParaRPr>
            </a:p>
          </p:txBody>
        </p:sp>
        <p:sp>
          <p:nvSpPr>
            <p:cNvPr id="84" name="직사각형 83"/>
            <p:cNvSpPr/>
            <p:nvPr/>
          </p:nvSpPr>
          <p:spPr>
            <a:xfrm>
              <a:off x="7848364"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35,441</a:t>
              </a:r>
              <a:endParaRPr lang="ko-KR" altLang="en-US" sz="1000" kern="0">
                <a:solidFill>
                  <a:prstClr val="black"/>
                </a:solidFill>
              </a:endParaRPr>
            </a:p>
          </p:txBody>
        </p:sp>
        <p:sp>
          <p:nvSpPr>
            <p:cNvPr id="85" name="직사각형 84"/>
            <p:cNvSpPr/>
            <p:nvPr/>
          </p:nvSpPr>
          <p:spPr>
            <a:xfrm>
              <a:off x="842442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43,709</a:t>
              </a:r>
              <a:endParaRPr lang="ko-KR" altLang="en-US" sz="1000" kern="0">
                <a:solidFill>
                  <a:prstClr val="black"/>
                </a:solidFill>
              </a:endParaRPr>
            </a:p>
          </p:txBody>
        </p:sp>
        <p:sp>
          <p:nvSpPr>
            <p:cNvPr id="95" name="직사각형 94"/>
            <p:cNvSpPr/>
            <p:nvPr/>
          </p:nvSpPr>
          <p:spPr>
            <a:xfrm>
              <a:off x="7272300"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a:t>
              </a:r>
              <a:endParaRPr lang="ko-KR" altLang="en-US" sz="1000" kern="0">
                <a:solidFill>
                  <a:prstClr val="black"/>
                </a:solidFill>
              </a:endParaRPr>
            </a:p>
          </p:txBody>
        </p:sp>
        <p:sp>
          <p:nvSpPr>
            <p:cNvPr id="96" name="직사각형 95"/>
            <p:cNvSpPr/>
            <p:nvPr/>
          </p:nvSpPr>
          <p:spPr>
            <a:xfrm>
              <a:off x="7848364"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539</a:t>
              </a:r>
              <a:endParaRPr lang="ko-KR" altLang="en-US" sz="1000" kern="0">
                <a:solidFill>
                  <a:prstClr val="black"/>
                </a:solidFill>
              </a:endParaRPr>
            </a:p>
          </p:txBody>
        </p:sp>
        <p:sp>
          <p:nvSpPr>
            <p:cNvPr id="97" name="직사각형 96"/>
            <p:cNvSpPr/>
            <p:nvPr/>
          </p:nvSpPr>
          <p:spPr>
            <a:xfrm>
              <a:off x="8424428"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684</a:t>
              </a:r>
              <a:endParaRPr lang="ko-KR" altLang="en-US" sz="1000" kern="0">
                <a:solidFill>
                  <a:prstClr val="black"/>
                </a:solidFill>
              </a:endParaRPr>
            </a:p>
          </p:txBody>
        </p:sp>
        <p:sp>
          <p:nvSpPr>
            <p:cNvPr id="107" name="직사각형 106"/>
            <p:cNvSpPr/>
            <p:nvPr/>
          </p:nvSpPr>
          <p:spPr>
            <a:xfrm>
              <a:off x="7272300"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233</a:t>
              </a:r>
              <a:endParaRPr lang="ko-KR" altLang="en-US" sz="1000" kern="0">
                <a:solidFill>
                  <a:prstClr val="black"/>
                </a:solidFill>
              </a:endParaRPr>
            </a:p>
          </p:txBody>
        </p:sp>
        <p:sp>
          <p:nvSpPr>
            <p:cNvPr id="108" name="직사각형 107"/>
            <p:cNvSpPr/>
            <p:nvPr/>
          </p:nvSpPr>
          <p:spPr>
            <a:xfrm>
              <a:off x="7848364"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313</a:t>
              </a:r>
              <a:endParaRPr lang="ko-KR" altLang="en-US" sz="1000" kern="0">
                <a:solidFill>
                  <a:prstClr val="black"/>
                </a:solidFill>
              </a:endParaRPr>
            </a:p>
          </p:txBody>
        </p:sp>
        <p:sp>
          <p:nvSpPr>
            <p:cNvPr id="109" name="직사각형 108"/>
            <p:cNvSpPr/>
            <p:nvPr/>
          </p:nvSpPr>
          <p:spPr>
            <a:xfrm>
              <a:off x="8424428"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384</a:t>
              </a:r>
              <a:endParaRPr lang="ko-KR" altLang="en-US" sz="1000" kern="0">
                <a:solidFill>
                  <a:prstClr val="black"/>
                </a:solidFill>
              </a:endParaRPr>
            </a:p>
          </p:txBody>
        </p:sp>
        <p:sp>
          <p:nvSpPr>
            <p:cNvPr id="119" name="직사각형 118"/>
            <p:cNvSpPr/>
            <p:nvPr/>
          </p:nvSpPr>
          <p:spPr>
            <a:xfrm>
              <a:off x="7272300"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9,457</a:t>
              </a:r>
              <a:endParaRPr lang="ko-KR" altLang="en-US" sz="1000" kern="0">
                <a:solidFill>
                  <a:prstClr val="black"/>
                </a:solidFill>
              </a:endParaRPr>
            </a:p>
          </p:txBody>
        </p:sp>
        <p:sp>
          <p:nvSpPr>
            <p:cNvPr id="120" name="직사각형 119"/>
            <p:cNvSpPr/>
            <p:nvPr/>
          </p:nvSpPr>
          <p:spPr>
            <a:xfrm>
              <a:off x="7848364"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23,892</a:t>
              </a:r>
              <a:endParaRPr lang="ko-KR" altLang="en-US" sz="1000" kern="0">
                <a:solidFill>
                  <a:prstClr val="black"/>
                </a:solidFill>
              </a:endParaRPr>
            </a:p>
          </p:txBody>
        </p:sp>
        <p:sp>
          <p:nvSpPr>
            <p:cNvPr id="121" name="직사각형 120"/>
            <p:cNvSpPr/>
            <p:nvPr/>
          </p:nvSpPr>
          <p:spPr>
            <a:xfrm>
              <a:off x="8438539"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34,953</a:t>
              </a:r>
              <a:endParaRPr lang="ko-KR" altLang="en-US" sz="1000" kern="0">
                <a:solidFill>
                  <a:prstClr val="black"/>
                </a:solidFill>
              </a:endParaRPr>
            </a:p>
          </p:txBody>
        </p:sp>
        <p:sp>
          <p:nvSpPr>
            <p:cNvPr id="131" name="직사각형 130"/>
            <p:cNvSpPr/>
            <p:nvPr/>
          </p:nvSpPr>
          <p:spPr>
            <a:xfrm>
              <a:off x="7272300"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89</a:t>
              </a:r>
              <a:endParaRPr lang="ko-KR" altLang="en-US" sz="1000" kern="0">
                <a:solidFill>
                  <a:prstClr val="black"/>
                </a:solidFill>
              </a:endParaRPr>
            </a:p>
          </p:txBody>
        </p:sp>
        <p:sp>
          <p:nvSpPr>
            <p:cNvPr id="132" name="직사각형 131"/>
            <p:cNvSpPr/>
            <p:nvPr/>
          </p:nvSpPr>
          <p:spPr>
            <a:xfrm>
              <a:off x="7848364"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167</a:t>
              </a:r>
              <a:endParaRPr lang="ko-KR" altLang="en-US" sz="1000" kern="0">
                <a:solidFill>
                  <a:prstClr val="black"/>
                </a:solidFill>
              </a:endParaRPr>
            </a:p>
          </p:txBody>
        </p:sp>
        <p:sp>
          <p:nvSpPr>
            <p:cNvPr id="133" name="직사각형 132"/>
            <p:cNvSpPr/>
            <p:nvPr/>
          </p:nvSpPr>
          <p:spPr>
            <a:xfrm>
              <a:off x="8424428"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275</a:t>
              </a:r>
              <a:endParaRPr lang="ko-KR" altLang="en-US" sz="1000" kern="0">
                <a:solidFill>
                  <a:prstClr val="black"/>
                </a:solidFill>
              </a:endParaRPr>
            </a:p>
          </p:txBody>
        </p:sp>
        <p:sp>
          <p:nvSpPr>
            <p:cNvPr id="143" name="직사각형 142"/>
            <p:cNvSpPr/>
            <p:nvPr/>
          </p:nvSpPr>
          <p:spPr>
            <a:xfrm>
              <a:off x="7272300"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a:t>
              </a:r>
              <a:endParaRPr lang="ko-KR" altLang="en-US" sz="1000" kern="0">
                <a:solidFill>
                  <a:prstClr val="black"/>
                </a:solidFill>
              </a:endParaRPr>
            </a:p>
          </p:txBody>
        </p:sp>
        <p:sp>
          <p:nvSpPr>
            <p:cNvPr id="144" name="직사각형 143"/>
            <p:cNvSpPr/>
            <p:nvPr/>
          </p:nvSpPr>
          <p:spPr>
            <a:xfrm>
              <a:off x="7848364"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84</a:t>
              </a:r>
              <a:endParaRPr lang="ko-KR" altLang="en-US" sz="1000" kern="0">
                <a:solidFill>
                  <a:prstClr val="black"/>
                </a:solidFill>
              </a:endParaRPr>
            </a:p>
          </p:txBody>
        </p:sp>
        <p:sp>
          <p:nvSpPr>
            <p:cNvPr id="145" name="직사각형 144"/>
            <p:cNvSpPr/>
            <p:nvPr/>
          </p:nvSpPr>
          <p:spPr>
            <a:xfrm>
              <a:off x="8424428"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176</a:t>
              </a:r>
              <a:endParaRPr lang="ko-KR" altLang="en-US" sz="1000" kern="0">
                <a:solidFill>
                  <a:prstClr val="black"/>
                </a:solidFill>
              </a:endParaRPr>
            </a:p>
          </p:txBody>
        </p:sp>
        <p:sp>
          <p:nvSpPr>
            <p:cNvPr id="155" name="직사각형 154"/>
            <p:cNvSpPr/>
            <p:nvPr/>
          </p:nvSpPr>
          <p:spPr>
            <a:xfrm>
              <a:off x="7272300"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64</a:t>
              </a:r>
              <a:endParaRPr lang="ko-KR" altLang="en-US" sz="1000" kern="0">
                <a:solidFill>
                  <a:prstClr val="black"/>
                </a:solidFill>
              </a:endParaRPr>
            </a:p>
          </p:txBody>
        </p:sp>
        <p:sp>
          <p:nvSpPr>
            <p:cNvPr id="156" name="직사각형 155"/>
            <p:cNvSpPr/>
            <p:nvPr/>
          </p:nvSpPr>
          <p:spPr>
            <a:xfrm>
              <a:off x="7848364"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a:t>
              </a:r>
              <a:endParaRPr lang="ko-KR" altLang="en-US" sz="1000" kern="0">
                <a:solidFill>
                  <a:prstClr val="black"/>
                </a:solidFill>
              </a:endParaRPr>
            </a:p>
          </p:txBody>
        </p:sp>
        <p:sp>
          <p:nvSpPr>
            <p:cNvPr id="157" name="직사각형 156"/>
            <p:cNvSpPr/>
            <p:nvPr/>
          </p:nvSpPr>
          <p:spPr>
            <a:xfrm>
              <a:off x="8424428"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275</a:t>
              </a:r>
              <a:endParaRPr lang="ko-KR" altLang="en-US" sz="1000" kern="0">
                <a:solidFill>
                  <a:prstClr val="black"/>
                </a:solidFill>
              </a:endParaRPr>
            </a:p>
          </p:txBody>
        </p:sp>
        <p:sp>
          <p:nvSpPr>
            <p:cNvPr id="167" name="직사각형 166"/>
            <p:cNvSpPr/>
            <p:nvPr/>
          </p:nvSpPr>
          <p:spPr>
            <a:xfrm>
              <a:off x="7272300"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168" name="직사각형 167"/>
            <p:cNvSpPr/>
            <p:nvPr/>
          </p:nvSpPr>
          <p:spPr>
            <a:xfrm>
              <a:off x="7848364"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169" name="직사각형 168"/>
            <p:cNvSpPr/>
            <p:nvPr/>
          </p:nvSpPr>
          <p:spPr>
            <a:xfrm>
              <a:off x="8424428"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180" name="직사각형 179"/>
            <p:cNvSpPr/>
            <p:nvPr/>
          </p:nvSpPr>
          <p:spPr>
            <a:xfrm>
              <a:off x="7272300"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25,737</a:t>
              </a:r>
              <a:endParaRPr lang="ko-KR" altLang="en-US" sz="900" kern="0">
                <a:solidFill>
                  <a:prstClr val="black"/>
                </a:solidFill>
              </a:endParaRPr>
            </a:p>
          </p:txBody>
        </p:sp>
        <p:sp>
          <p:nvSpPr>
            <p:cNvPr id="181" name="직사각형 180"/>
            <p:cNvSpPr/>
            <p:nvPr/>
          </p:nvSpPr>
          <p:spPr>
            <a:xfrm>
              <a:off x="7848364"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57,397</a:t>
              </a:r>
              <a:endParaRPr lang="ko-KR" altLang="en-US" sz="900" kern="0">
                <a:solidFill>
                  <a:prstClr val="black"/>
                </a:solidFill>
              </a:endParaRPr>
            </a:p>
          </p:txBody>
        </p:sp>
        <p:sp>
          <p:nvSpPr>
            <p:cNvPr id="182" name="직사각형 181"/>
            <p:cNvSpPr/>
            <p:nvPr/>
          </p:nvSpPr>
          <p:spPr>
            <a:xfrm>
              <a:off x="842442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75,920</a:t>
              </a:r>
              <a:endParaRPr lang="ko-KR" altLang="en-US" sz="900" kern="0">
                <a:solidFill>
                  <a:prstClr val="black"/>
                </a:solidFill>
              </a:endParaRPr>
            </a:p>
          </p:txBody>
        </p:sp>
        <p:sp>
          <p:nvSpPr>
            <p:cNvPr id="190" name="위쪽 화살표 189"/>
            <p:cNvSpPr/>
            <p:nvPr/>
          </p:nvSpPr>
          <p:spPr>
            <a:xfrm rot="1335699">
              <a:off x="7664305" y="2681249"/>
              <a:ext cx="915512" cy="35350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191" name="TextBox 190"/>
          <p:cNvSpPr txBox="1"/>
          <p:nvPr/>
        </p:nvSpPr>
        <p:spPr>
          <a:xfrm>
            <a:off x="251520" y="6382997"/>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r>
              <a:rPr lang="en-US" altLang="ko-KR" sz="1000">
                <a:solidFill>
                  <a:srgbClr val="000000"/>
                </a:solidFill>
                <a:cs typeface="Arial Narrow" pitchFamily="34" charset="0"/>
              </a:rPr>
              <a:t>, </a:t>
            </a:r>
            <a:r>
              <a:rPr lang="ko-KR" altLang="en-US" sz="1000">
                <a:solidFill>
                  <a:srgbClr val="000000"/>
                </a:solidFill>
                <a:cs typeface="Arial Narrow" pitchFamily="34" charset="0"/>
              </a:rPr>
              <a:t>개인고객 </a:t>
            </a:r>
            <a:r>
              <a:rPr lang="en-US" altLang="ko-KR" sz="1000">
                <a:solidFill>
                  <a:srgbClr val="000000"/>
                </a:solidFill>
                <a:cs typeface="Arial Narrow" pitchFamily="34" charset="0"/>
              </a:rPr>
              <a:t>Only</a:t>
            </a:r>
            <a:endParaRPr lang="ko-KR" altLang="en-US" sz="1000">
              <a:solidFill>
                <a:srgbClr val="000000"/>
              </a:solidFill>
              <a:cs typeface="Arial Narrow" pitchFamily="34" charset="0"/>
            </a:endParaRPr>
          </a:p>
        </p:txBody>
      </p:sp>
      <p:sp>
        <p:nvSpPr>
          <p:cNvPr id="184" name="직사각형 183"/>
          <p:cNvSpPr/>
          <p:nvPr/>
        </p:nvSpPr>
        <p:spPr>
          <a:xfrm>
            <a:off x="71500" y="1124744"/>
            <a:ext cx="8964996"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전통시장 전체 고객은 국내관광객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수도권</a:t>
            </a:r>
            <a:r>
              <a:rPr lang="en-US" altLang="ko-KR" sz="1600" spc="100">
                <a:ln>
                  <a:solidFill>
                    <a:prstClr val="black">
                      <a:alpha val="20000"/>
                    </a:prstClr>
                  </a:solidFill>
                </a:ln>
                <a:solidFill>
                  <a:srgbClr val="000000"/>
                </a:solidFill>
                <a:latin typeface="NOVA Bold"/>
                <a:ea typeface="NOVA Bold"/>
                <a:cs typeface="Arial" pitchFamily="34" charset="0"/>
              </a:rPr>
              <a:t>) &gt; </a:t>
            </a:r>
            <a:r>
              <a:rPr lang="ko-KR" altLang="en-US" sz="1600" spc="100">
                <a:ln>
                  <a:solidFill>
                    <a:prstClr val="black">
                      <a:alpha val="20000"/>
                    </a:prstClr>
                  </a:solidFill>
                </a:ln>
                <a:solidFill>
                  <a:srgbClr val="000000"/>
                </a:solidFill>
                <a:latin typeface="NOVA Bold"/>
                <a:ea typeface="NOVA Bold"/>
                <a:cs typeface="Arial" pitchFamily="34" charset="0"/>
              </a:rPr>
              <a:t>국내관광객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그 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중국관광객 순이고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시장에서 고객 수가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중국관광객이 거의 없는 시장이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736729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분포는 타 지역과 비슷하나 소비금액은 남성이 압도적으로 높게 나타남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30</a:t>
            </a:r>
            <a:r>
              <a:rPr lang="ko-KR" altLang="en-US" sz="1600" spc="100">
                <a:ln>
                  <a:solidFill>
                    <a:prstClr val="black">
                      <a:alpha val="20000"/>
                    </a:prstClr>
                  </a:solidFill>
                </a:ln>
                <a:solidFill>
                  <a:srgbClr val="000000"/>
                </a:solidFill>
                <a:ea typeface="NOVA Bold"/>
                <a:cs typeface="Arial" pitchFamily="34" charset="0"/>
              </a:rPr>
              <a:t>대 고객의 비중이 가장 높으며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a:t>
            </a:r>
            <a:r>
              <a:rPr lang="ko-KR" altLang="en-US" sz="1600" spc="100">
                <a:ln>
                  <a:solidFill>
                    <a:prstClr val="black">
                      <a:alpha val="20000"/>
                    </a:prstClr>
                  </a:solidFill>
                </a:ln>
                <a:solidFill>
                  <a:srgbClr val="000000"/>
                </a:solidFill>
                <a:ea typeface="NOVA Bold"/>
                <a:cs typeface="Arial" pitchFamily="34" charset="0"/>
              </a:rPr>
              <a:t>대 고객은 증가세에 비해 매출 기여도가 많이 낮은 편</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l="15130" r="14805"/>
          <a:stretch>
            <a:fillRect/>
          </a:stretch>
        </p:blipFill>
        <p:spPr bwMode="auto">
          <a:xfrm>
            <a:off x="437134" y="2744924"/>
            <a:ext cx="3918842" cy="322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l="21346" r="21392"/>
          <a:stretch>
            <a:fillRect/>
          </a:stretch>
        </p:blipFill>
        <p:spPr bwMode="auto">
          <a:xfrm>
            <a:off x="4666177" y="2744924"/>
            <a:ext cx="3938271"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1446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금액은 하락세이나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남녀의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크게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30</a:t>
            </a:r>
            <a:r>
              <a:rPr lang="ko-KR" altLang="en-US" sz="1600" spc="100">
                <a:ln>
                  <a:solidFill>
                    <a:prstClr val="black">
                      <a:alpha val="20000"/>
                    </a:prstClr>
                  </a:solidFill>
                </a:ln>
                <a:solidFill>
                  <a:srgbClr val="000000"/>
                </a:solidFill>
                <a:ea typeface="NOVA Bold"/>
                <a:cs typeface="Arial" pitchFamily="34" charset="0"/>
              </a:rPr>
              <a:t>대 여성의 건당</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인당 소비 금액은 남성과 비슷하거나 더 높은 것으로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711405215"/>
              </p:ext>
            </p:extLst>
          </p:nvPr>
        </p:nvGraphicFramePr>
        <p:xfrm>
          <a:off x="467515" y="2744926"/>
          <a:ext cx="8064924" cy="4319067"/>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18,888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18,199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-3.6</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73,581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76,967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29,129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27,683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-5.0</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120,623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133,700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10.8</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42,317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38,542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266,053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273,017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2.6</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53,237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48,069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374,876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361,733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63,189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55,970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-11.4</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549,725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509,591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-7.3</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19,941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19,860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59,798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64,231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31,404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30,825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113,951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130,912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14.9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36,930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33,894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221,098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221,177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50,140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44,580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-11.1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292,586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266,121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56,726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49,582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-12.6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360,611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327,414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41,397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37,127 </a:t>
                      </a:r>
                    </a:p>
                  </a:txBody>
                  <a:tcPr marL="9525" marR="9525"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216,848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211,447 </a:t>
                      </a:r>
                    </a:p>
                  </a:txBody>
                  <a:tcPr marL="9525" marR="9525"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64" y="3501008"/>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64" y="4833156"/>
            <a:ext cx="421858" cy="324036"/>
          </a:xfrm>
          <a:prstGeom prst="rect">
            <a:avLst/>
          </a:prstGeom>
        </p:spPr>
      </p:pic>
    </p:spTree>
    <p:extLst>
      <p:ext uri="{BB962C8B-B14F-4D97-AF65-F5344CB8AC3E}">
        <p14:creationId xmlns:p14="http://schemas.microsoft.com/office/powerpoint/2010/main" val="291098905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48991"/>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2399" y="2554878"/>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중국인 관광객 소비 금액 및 비중은 타 지역에 비해 현저히 낮은 편임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소비금액이 모두 증가하고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크게 늘어남</a:t>
            </a:r>
          </a:p>
        </p:txBody>
      </p:sp>
      <p:cxnSp>
        <p:nvCxnSpPr>
          <p:cNvPr id="39" name="직선 연결선 38"/>
          <p:cNvCxnSpPr/>
          <p:nvPr/>
        </p:nvCxnSpPr>
        <p:spPr>
          <a:xfrm flipH="1">
            <a:off x="4739717"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55741"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863953" y="2816932"/>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719937" y="3248980"/>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1" name="직사각형 20"/>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26254221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600908"/>
            <a:ext cx="4128517" cy="373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75485" y="2528900"/>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유형별 소비</a:t>
            </a:r>
            <a:r>
              <a:rPr lang="en-US" altLang="ko-KR" smtClean="0"/>
              <a:t>(Type 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중국인 관광객 소비 금액 및 비중은 타 지역에 비해 현저히 낮은 편임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소비금액이 모두 증가하고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크게 늘어남</a:t>
            </a:r>
          </a:p>
        </p:txBody>
      </p:sp>
      <p:cxnSp>
        <p:nvCxnSpPr>
          <p:cNvPr id="39" name="직선 연결선 38"/>
          <p:cNvCxnSpPr/>
          <p:nvPr/>
        </p:nvCxnSpPr>
        <p:spPr>
          <a:xfrm flipH="1">
            <a:off x="4739717"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55741"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863953" y="2816932"/>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719937" y="3248980"/>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1" name="직사각형 20"/>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5721870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1" y="2528900"/>
            <a:ext cx="3791115" cy="320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528900"/>
            <a:ext cx="4013816" cy="320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서</a:t>
            </a:r>
            <a:r>
              <a:rPr lang="ko-KR" altLang="en-US" smtClean="0"/>
              <a:t>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시 이후 소비 비중은 높지 않음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점심</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오후 시간대 소비 고객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및 금액 비중이 절반 이상으로 일중 소비의 대부분을 차지</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서</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58582929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475037"/>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점심이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저녁으로 갈수록 늘어나며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밤시간도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다른 지역과 달리 건당 이용금액이 아침에 가장 높으며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이용금액은 밤시간이 가장 높음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시간대별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621181251"/>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47,885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40,754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-14.9%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158,371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139,299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-12.0%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41,287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37,480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118,541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114,418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42,444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37,394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130,642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123,909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37,753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34,714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146,681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148,107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38,525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36,675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147,866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151,145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-2.2%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41,392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37,103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135,421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130,307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시간대별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828" y="4559186"/>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614647"/>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475037"/>
            <a:ext cx="554320" cy="396044"/>
          </a:xfrm>
          <a:prstGeom prst="rect">
            <a:avLst/>
          </a:prstGeom>
        </p:spPr>
      </p:pic>
    </p:spTree>
    <p:extLst>
      <p:ext uri="{BB962C8B-B14F-4D97-AF65-F5344CB8AC3E}">
        <p14:creationId xmlns:p14="http://schemas.microsoft.com/office/powerpoint/2010/main" val="20469724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소비는 금요일과 토요일에 주로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일요일 소비는 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모두 저조함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관광객의 경우 주말 소비 비중이 매우 낮아</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평일에 일어나는 소비가 </a:t>
            </a:r>
            <a:r>
              <a:rPr lang="en-US" altLang="ko-KR" sz="1600" spc="100">
                <a:ln>
                  <a:solidFill>
                    <a:prstClr val="black">
                      <a:alpha val="20000"/>
                    </a:prstClr>
                  </a:solidFill>
                </a:ln>
                <a:solidFill>
                  <a:srgbClr val="000000"/>
                </a:solidFill>
                <a:ea typeface="NOVA Bold"/>
                <a:cs typeface="Arial" pitchFamily="34" charset="0"/>
              </a:rPr>
              <a:t>80%</a:t>
            </a:r>
            <a:r>
              <a:rPr lang="ko-KR" altLang="en-US" sz="1600" spc="100">
                <a:ln>
                  <a:solidFill>
                    <a:prstClr val="black">
                      <a:alpha val="20000"/>
                    </a:prstClr>
                  </a:solidFill>
                </a:ln>
                <a:solidFill>
                  <a:srgbClr val="000000"/>
                </a:solidFill>
                <a:ea typeface="NOVA Bold"/>
                <a:cs typeface="Arial" pitchFamily="34" charset="0"/>
              </a:rPr>
              <a:t>를 차지함</a:t>
            </a: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서부 지역 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600908"/>
            <a:ext cx="3752132"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8044" y="2600907"/>
            <a:ext cx="3350701"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6849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중국인 모두 평일보다 주말에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소비금액이 낮으며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일요일 소비가 가장 저조</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타 지역에 비해 낮은 편이며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더욱 급격히 감소하고 있음</a:t>
            </a: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요일별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679123597"/>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140,032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130,884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497,348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166,528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-66.5%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137,532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131,072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-4.7%</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319,911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137,595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-57.0%</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139,117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129,558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-6.9%</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235,235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172,826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-26.5%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131,147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130,185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-0.7%</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353,959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208,229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-41.2%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133,133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130,518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331,767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159,341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-52.0%</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115,869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113,396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289,218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ko-KR" altLang="en-US" sz="1100" b="0" i="0" u="none" strike="noStrike" kern="1200" smtClean="0">
                          <a:solidFill>
                            <a:srgbClr val="000000"/>
                          </a:solidFill>
                          <a:latin typeface="NOVA Medium" pitchFamily="2" charset="-127"/>
                          <a:ea typeface="NOVA Medium" pitchFamily="2" charset="-127"/>
                          <a:cs typeface="+mn-cs"/>
                        </a:rPr>
                        <a:t> </a:t>
                      </a:r>
                      <a:r>
                        <a:rPr lang="en-US" altLang="ko-KR" sz="1100" b="0" i="0" u="none" strike="noStrike" kern="1200">
                          <a:solidFill>
                            <a:srgbClr val="000000"/>
                          </a:solidFill>
                          <a:latin typeface="NOVA Medium" pitchFamily="2" charset="-127"/>
                          <a:ea typeface="NOVA Medium" pitchFamily="2" charset="-127"/>
                          <a:cs typeface="+mn-cs"/>
                        </a:rPr>
                        <a:t>129,650 </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-55.2%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104,974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100,519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280,093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  91,942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-67.2%</a:t>
                      </a:r>
                    </a:p>
                  </a:txBody>
                  <a:tcPr marL="9525" marR="9525" marT="9525" marB="0" anchor="ctr">
                    <a:solidFill>
                      <a:srgbClr val="F9F8F6"/>
                    </a:solidFill>
                  </a:tcPr>
                </a:tc>
              </a:tr>
            </a:tbl>
          </a:graphicData>
        </a:graphic>
      </p:graphicFrame>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5845433"/>
            <a:ext cx="770443" cy="427883"/>
          </a:xfrm>
          <a:prstGeom prst="rect">
            <a:avLst/>
          </a:prstGeom>
        </p:spPr>
      </p:pic>
    </p:spTree>
    <p:extLst>
      <p:ext uri="{BB962C8B-B14F-4D97-AF65-F5344CB8AC3E}">
        <p14:creationId xmlns:p14="http://schemas.microsoft.com/office/powerpoint/2010/main" val="17856135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276872"/>
            <a:ext cx="8244916" cy="190821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265599" y="2826660"/>
            <a:ext cx="2334293"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 </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9361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11842" y="2744924"/>
            <a:ext cx="2133597" cy="880241"/>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트렌드 전망 및 제언</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5639935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요약 </a:t>
            </a:r>
            <a:r>
              <a:rPr lang="en-US" altLang="ko-KR" smtClean="0"/>
              <a:t>(Type A)</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9" name="모서리가 둥근 직사각형 8"/>
          <p:cNvSpPr/>
          <p:nvPr/>
        </p:nvSpPr>
        <p:spPr>
          <a:xfrm>
            <a:off x="190923" y="1448780"/>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7" name="그룹 1"/>
          <p:cNvGrpSpPr/>
          <p:nvPr/>
        </p:nvGrpSpPr>
        <p:grpSpPr>
          <a:xfrm>
            <a:off x="2655045" y="3104891"/>
            <a:ext cx="3573139" cy="1728265"/>
            <a:chOff x="971550" y="2060575"/>
            <a:chExt cx="7872447" cy="3825875"/>
          </a:xfrm>
        </p:grpSpPr>
        <p:grpSp>
          <p:nvGrpSpPr>
            <p:cNvPr id="8" name="그룹 37"/>
            <p:cNvGrpSpPr/>
            <p:nvPr/>
          </p:nvGrpSpPr>
          <p:grpSpPr>
            <a:xfrm>
              <a:off x="971550" y="2060575"/>
              <a:ext cx="7042150" cy="3825875"/>
              <a:chOff x="945001" y="1292086"/>
              <a:chExt cx="7447903" cy="4045872"/>
            </a:xfrm>
          </p:grpSpPr>
          <p:sp>
            <p:nvSpPr>
              <p:cNvPr id="25" name="자유형 24"/>
              <p:cNvSpPr/>
              <p:nvPr/>
            </p:nvSpPr>
            <p:spPr>
              <a:xfrm>
                <a:off x="945001" y="4114124"/>
                <a:ext cx="142713" cy="109121"/>
              </a:xfrm>
              <a:custGeom>
                <a:avLst/>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6" name="자유형 25"/>
              <p:cNvSpPr/>
              <p:nvPr/>
            </p:nvSpPr>
            <p:spPr>
              <a:xfrm>
                <a:off x="1769375" y="2950726"/>
                <a:ext cx="95701" cy="77224"/>
              </a:xfrm>
              <a:custGeom>
                <a:avLst/>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7" name="자유형 26"/>
              <p:cNvSpPr/>
              <p:nvPr/>
            </p:nvSpPr>
            <p:spPr>
              <a:xfrm>
                <a:off x="1383212" y="1721855"/>
                <a:ext cx="510406" cy="463345"/>
              </a:xfrm>
              <a:custGeom>
                <a:avLst/>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8" name="자유형 27"/>
              <p:cNvSpPr/>
              <p:nvPr/>
            </p:nvSpPr>
            <p:spPr>
              <a:xfrm>
                <a:off x="1039023" y="1508650"/>
                <a:ext cx="273672" cy="275321"/>
              </a:xfrm>
              <a:custGeom>
                <a:avLst/>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9" name="자유형 28"/>
              <p:cNvSpPr/>
              <p:nvPr/>
            </p:nvSpPr>
            <p:spPr>
              <a:xfrm>
                <a:off x="4779764" y="5136504"/>
                <a:ext cx="77233" cy="58758"/>
              </a:xfrm>
              <a:custGeom>
                <a:avLst/>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0" name="자유형 29"/>
              <p:cNvSpPr/>
              <p:nvPr/>
            </p:nvSpPr>
            <p:spPr>
              <a:xfrm>
                <a:off x="4994672" y="5029062"/>
                <a:ext cx="88986" cy="55400"/>
              </a:xfrm>
              <a:custGeom>
                <a:avLst/>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1" name="자유형 30"/>
              <p:cNvSpPr/>
              <p:nvPr/>
            </p:nvSpPr>
            <p:spPr>
              <a:xfrm>
                <a:off x="8157848" y="1941776"/>
                <a:ext cx="235056" cy="293787"/>
              </a:xfrm>
              <a:custGeom>
                <a:avLst/>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2" name="자유형 31"/>
              <p:cNvSpPr/>
              <p:nvPr/>
            </p:nvSpPr>
            <p:spPr>
              <a:xfrm>
                <a:off x="4608510" y="1438141"/>
                <a:ext cx="1548009" cy="1918851"/>
              </a:xfrm>
              <a:custGeom>
                <a:avLst/>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3" name="자유형 32"/>
              <p:cNvSpPr/>
              <p:nvPr/>
            </p:nvSpPr>
            <p:spPr>
              <a:xfrm>
                <a:off x="5931537" y="1292086"/>
                <a:ext cx="2090316" cy="1658640"/>
              </a:xfrm>
              <a:custGeom>
                <a:avLst/>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4" name="자유형 33"/>
              <p:cNvSpPr/>
              <p:nvPr/>
            </p:nvSpPr>
            <p:spPr>
              <a:xfrm>
                <a:off x="2090057" y="2133158"/>
                <a:ext cx="1568156" cy="1566306"/>
              </a:xfrm>
              <a:custGeom>
                <a:avLst/>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5" name="자유형 34"/>
              <p:cNvSpPr/>
              <p:nvPr/>
            </p:nvSpPr>
            <p:spPr>
              <a:xfrm>
                <a:off x="1163267" y="2838248"/>
                <a:ext cx="1561440" cy="1306095"/>
              </a:xfrm>
              <a:custGeom>
                <a:avLst/>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6" name="자유형 35"/>
              <p:cNvSpPr/>
              <p:nvPr/>
            </p:nvSpPr>
            <p:spPr>
              <a:xfrm>
                <a:off x="1156551" y="3741434"/>
                <a:ext cx="1497640" cy="1596524"/>
              </a:xfrm>
              <a:custGeom>
                <a:avLst/>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7" name="자유형 36"/>
              <p:cNvSpPr/>
              <p:nvPr/>
            </p:nvSpPr>
            <p:spPr>
              <a:xfrm>
                <a:off x="2476220" y="3511440"/>
                <a:ext cx="1173599" cy="1405144"/>
              </a:xfrm>
              <a:custGeom>
                <a:avLst/>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8" name="자유형 37"/>
              <p:cNvSpPr/>
              <p:nvPr/>
            </p:nvSpPr>
            <p:spPr>
              <a:xfrm>
                <a:off x="6515818" y="1971994"/>
                <a:ext cx="1783064" cy="2125342"/>
              </a:xfrm>
              <a:custGeom>
                <a:avLst/>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9" name="자유형 38"/>
              <p:cNvSpPr/>
              <p:nvPr/>
            </p:nvSpPr>
            <p:spPr>
              <a:xfrm>
                <a:off x="4620263" y="3217653"/>
                <a:ext cx="1984540" cy="1656960"/>
              </a:xfrm>
              <a:custGeom>
                <a:avLst/>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0" name="자유형 39"/>
              <p:cNvSpPr/>
              <p:nvPr/>
            </p:nvSpPr>
            <p:spPr>
              <a:xfrm>
                <a:off x="5212938" y="2641829"/>
                <a:ext cx="2097032" cy="1740901"/>
              </a:xfrm>
              <a:custGeom>
                <a:avLst/>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1" name="자유형 40"/>
              <p:cNvSpPr/>
              <p:nvPr/>
            </p:nvSpPr>
            <p:spPr>
              <a:xfrm>
                <a:off x="2916110" y="1899806"/>
                <a:ext cx="1704153" cy="1661997"/>
              </a:xfrm>
              <a:custGeom>
                <a:avLst/>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2" name="자유형 41"/>
              <p:cNvSpPr/>
              <p:nvPr/>
            </p:nvSpPr>
            <p:spPr>
              <a:xfrm>
                <a:off x="3131018" y="3331810"/>
                <a:ext cx="2016441" cy="1680463"/>
              </a:xfrm>
              <a:custGeom>
                <a:avLst/>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5" name="자유형 44"/>
              <p:cNvSpPr/>
              <p:nvPr/>
            </p:nvSpPr>
            <p:spPr>
              <a:xfrm>
                <a:off x="3817716" y="1626165"/>
                <a:ext cx="1366680" cy="1734184"/>
              </a:xfrm>
              <a:custGeom>
                <a:avLst/>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grpSp>
        <p:sp>
          <p:nvSpPr>
            <p:cNvPr id="10" name="TextBox 38"/>
            <p:cNvSpPr txBox="1">
              <a:spLocks noChangeArrowheads="1"/>
            </p:cNvSpPr>
            <p:nvPr/>
          </p:nvSpPr>
          <p:spPr bwMode="auto">
            <a:xfrm>
              <a:off x="4001696" y="2968625"/>
              <a:ext cx="783420" cy="6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제주</a:t>
              </a:r>
            </a:p>
          </p:txBody>
        </p:sp>
        <p:sp>
          <p:nvSpPr>
            <p:cNvPr id="11" name="TextBox 40"/>
            <p:cNvSpPr txBox="1">
              <a:spLocks noChangeArrowheads="1"/>
            </p:cNvSpPr>
            <p:nvPr/>
          </p:nvSpPr>
          <p:spPr bwMode="auto">
            <a:xfrm>
              <a:off x="4826356" y="2867639"/>
              <a:ext cx="1064151"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조천읍</a:t>
              </a:r>
            </a:p>
          </p:txBody>
        </p:sp>
        <p:sp>
          <p:nvSpPr>
            <p:cNvPr id="12" name="TextBox 41"/>
            <p:cNvSpPr txBox="1">
              <a:spLocks noChangeArrowheads="1"/>
            </p:cNvSpPr>
            <p:nvPr/>
          </p:nvSpPr>
          <p:spPr bwMode="auto">
            <a:xfrm>
              <a:off x="5908409" y="2565896"/>
              <a:ext cx="1118730"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구좌읍</a:t>
              </a:r>
            </a:p>
          </p:txBody>
        </p:sp>
        <p:sp>
          <p:nvSpPr>
            <p:cNvPr id="14" name="TextBox 42"/>
            <p:cNvSpPr txBox="1">
              <a:spLocks noChangeArrowheads="1"/>
            </p:cNvSpPr>
            <p:nvPr/>
          </p:nvSpPr>
          <p:spPr bwMode="auto">
            <a:xfrm>
              <a:off x="6457697" y="3471127"/>
              <a:ext cx="106627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성산읍</a:t>
              </a:r>
            </a:p>
          </p:txBody>
        </p:sp>
        <p:sp>
          <p:nvSpPr>
            <p:cNvPr id="15" name="TextBox 43"/>
            <p:cNvSpPr txBox="1">
              <a:spLocks noChangeArrowheads="1"/>
            </p:cNvSpPr>
            <p:nvPr/>
          </p:nvSpPr>
          <p:spPr bwMode="auto">
            <a:xfrm>
              <a:off x="5353085" y="3779837"/>
              <a:ext cx="1216089"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표선면</a:t>
              </a:r>
            </a:p>
          </p:txBody>
        </p:sp>
        <p:sp>
          <p:nvSpPr>
            <p:cNvPr id="16" name="TextBox 44"/>
            <p:cNvSpPr txBox="1">
              <a:spLocks noChangeArrowheads="1"/>
            </p:cNvSpPr>
            <p:nvPr/>
          </p:nvSpPr>
          <p:spPr bwMode="auto">
            <a:xfrm>
              <a:off x="4775626" y="4408487"/>
              <a:ext cx="1247433"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남원읍</a:t>
              </a:r>
            </a:p>
          </p:txBody>
        </p:sp>
        <p:sp>
          <p:nvSpPr>
            <p:cNvPr id="17" name="TextBox 45"/>
            <p:cNvSpPr txBox="1">
              <a:spLocks noChangeArrowheads="1"/>
            </p:cNvSpPr>
            <p:nvPr/>
          </p:nvSpPr>
          <p:spPr bwMode="auto">
            <a:xfrm>
              <a:off x="3449354" y="4633790"/>
              <a:ext cx="1074222"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서귀포</a:t>
              </a:r>
              <a:endParaRPr lang="en-US" altLang="ko-KR" sz="700">
                <a:solidFill>
                  <a:srgbClr val="000000">
                    <a:lumMod val="75000"/>
                    <a:lumOff val="25000"/>
                  </a:srgbClr>
                </a:solidFill>
                <a:latin typeface="NOVA Medium" pitchFamily="2" charset="-127"/>
                <a:ea typeface="NOVA Medium" pitchFamily="2" charset="-127"/>
              </a:endParaRPr>
            </a:p>
          </p:txBody>
        </p:sp>
        <p:sp>
          <p:nvSpPr>
            <p:cNvPr id="18" name="TextBox 46"/>
            <p:cNvSpPr txBox="1">
              <a:spLocks noChangeArrowheads="1"/>
            </p:cNvSpPr>
            <p:nvPr/>
          </p:nvSpPr>
          <p:spPr bwMode="auto">
            <a:xfrm>
              <a:off x="2325485" y="4444999"/>
              <a:ext cx="113460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안덕면</a:t>
              </a:r>
            </a:p>
          </p:txBody>
        </p:sp>
        <p:sp>
          <p:nvSpPr>
            <p:cNvPr id="19" name="TextBox 47"/>
            <p:cNvSpPr txBox="1">
              <a:spLocks noChangeArrowheads="1"/>
            </p:cNvSpPr>
            <p:nvPr/>
          </p:nvSpPr>
          <p:spPr bwMode="auto">
            <a:xfrm>
              <a:off x="2158829" y="3511548"/>
              <a:ext cx="113301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한림읍</a:t>
              </a:r>
            </a:p>
          </p:txBody>
        </p:sp>
        <p:sp>
          <p:nvSpPr>
            <p:cNvPr id="20" name="TextBox 48"/>
            <p:cNvSpPr txBox="1">
              <a:spLocks noChangeArrowheads="1"/>
            </p:cNvSpPr>
            <p:nvPr/>
          </p:nvSpPr>
          <p:spPr bwMode="auto">
            <a:xfrm>
              <a:off x="2919487" y="3321050"/>
              <a:ext cx="1105204"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애월읍</a:t>
              </a:r>
            </a:p>
          </p:txBody>
        </p:sp>
        <p:sp>
          <p:nvSpPr>
            <p:cNvPr id="21" name="TextBox 49"/>
            <p:cNvSpPr txBox="1">
              <a:spLocks noChangeArrowheads="1"/>
            </p:cNvSpPr>
            <p:nvPr/>
          </p:nvSpPr>
          <p:spPr bwMode="auto">
            <a:xfrm>
              <a:off x="1434516" y="3999181"/>
              <a:ext cx="1110772"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한경면</a:t>
              </a:r>
            </a:p>
          </p:txBody>
        </p:sp>
        <p:sp>
          <p:nvSpPr>
            <p:cNvPr id="22" name="TextBox 50"/>
            <p:cNvSpPr txBox="1">
              <a:spLocks noChangeArrowheads="1"/>
            </p:cNvSpPr>
            <p:nvPr/>
          </p:nvSpPr>
          <p:spPr bwMode="auto">
            <a:xfrm>
              <a:off x="1525073" y="4841873"/>
              <a:ext cx="1029730"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대정읍</a:t>
              </a:r>
            </a:p>
          </p:txBody>
        </p:sp>
        <p:sp>
          <p:nvSpPr>
            <p:cNvPr id="23" name="TextBox 51"/>
            <p:cNvSpPr txBox="1">
              <a:spLocks noChangeArrowheads="1"/>
            </p:cNvSpPr>
            <p:nvPr/>
          </p:nvSpPr>
          <p:spPr bwMode="auto">
            <a:xfrm>
              <a:off x="7852825" y="2561527"/>
              <a:ext cx="991666"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우도면</a:t>
              </a:r>
            </a:p>
          </p:txBody>
        </p:sp>
        <p:sp>
          <p:nvSpPr>
            <p:cNvPr id="24" name="TextBox 52"/>
            <p:cNvSpPr txBox="1">
              <a:spLocks noChangeArrowheads="1"/>
            </p:cNvSpPr>
            <p:nvPr/>
          </p:nvSpPr>
          <p:spPr bwMode="auto">
            <a:xfrm>
              <a:off x="1385410" y="2087563"/>
              <a:ext cx="951864" cy="6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추자면</a:t>
              </a:r>
            </a:p>
          </p:txBody>
        </p:sp>
      </p:grpSp>
      <p:sp>
        <p:nvSpPr>
          <p:cNvPr id="46" name="모서리가 둥근 직사각형 45"/>
          <p:cNvSpPr/>
          <p:nvPr/>
        </p:nvSpPr>
        <p:spPr>
          <a:xfrm>
            <a:off x="4689566" y="1438910"/>
            <a:ext cx="4273065" cy="159404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모서리가 둥근 직사각형 46"/>
          <p:cNvSpPr/>
          <p:nvPr/>
        </p:nvSpPr>
        <p:spPr>
          <a:xfrm>
            <a:off x="190923"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모서리가 둥근 직사각형 47"/>
          <p:cNvSpPr/>
          <p:nvPr/>
        </p:nvSpPr>
        <p:spPr>
          <a:xfrm>
            <a:off x="4689624"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모서리가 둥근 직사각형 48"/>
          <p:cNvSpPr/>
          <p:nvPr/>
        </p:nvSpPr>
        <p:spPr>
          <a:xfrm>
            <a:off x="190923" y="116074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북부</a:t>
            </a:r>
          </a:p>
        </p:txBody>
      </p:sp>
      <p:sp>
        <p:nvSpPr>
          <p:cNvPr id="50" name="모서리가 둥근 직사각형 49"/>
          <p:cNvSpPr/>
          <p:nvPr/>
        </p:nvSpPr>
        <p:spPr>
          <a:xfrm>
            <a:off x="4688401" y="115087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동부</a:t>
            </a:r>
          </a:p>
        </p:txBody>
      </p:sp>
      <p:sp>
        <p:nvSpPr>
          <p:cNvPr id="51" name="모서리가 둥근 직사각형 50"/>
          <p:cNvSpPr/>
          <p:nvPr/>
        </p:nvSpPr>
        <p:spPr>
          <a:xfrm>
            <a:off x="190923"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서부</a:t>
            </a:r>
          </a:p>
        </p:txBody>
      </p:sp>
      <p:sp>
        <p:nvSpPr>
          <p:cNvPr id="52" name="모서리가 둥근 직사각형 51"/>
          <p:cNvSpPr/>
          <p:nvPr/>
        </p:nvSpPr>
        <p:spPr>
          <a:xfrm>
            <a:off x="4688459"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남부</a:t>
            </a:r>
          </a:p>
        </p:txBody>
      </p:sp>
      <p:cxnSp>
        <p:nvCxnSpPr>
          <p:cNvPr id="4" name="직선 연결선 3"/>
          <p:cNvCxnSpPr>
            <a:stCxn id="45" idx="109"/>
          </p:cNvCxnSpPr>
          <p:nvPr/>
        </p:nvCxnSpPr>
        <p:spPr>
          <a:xfrm flipH="1" flipV="1">
            <a:off x="3707922" y="2755123"/>
            <a:ext cx="340897" cy="510543"/>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직선 연결선 52"/>
          <p:cNvCxnSpPr>
            <a:endCxn id="42" idx="73"/>
          </p:cNvCxnSpPr>
          <p:nvPr/>
        </p:nvCxnSpPr>
        <p:spPr>
          <a:xfrm flipH="1" flipV="1">
            <a:off x="4313725" y="4630384"/>
            <a:ext cx="368372" cy="26157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p:cNvCxnSpPr>
            <a:stCxn id="36" idx="80"/>
          </p:cNvCxnSpPr>
          <p:nvPr/>
        </p:nvCxnSpPr>
        <p:spPr>
          <a:xfrm flipH="1">
            <a:off x="2717794" y="4588672"/>
            <a:ext cx="230004" cy="419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5611084" y="3032956"/>
            <a:ext cx="139371" cy="38270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7644" y="1503943"/>
            <a:ext cx="4145622" cy="117981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72%</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12.7%</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87%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72.5% </a:t>
            </a:r>
            <a:r>
              <a:rPr lang="ko-KR" altLang="en-US" sz="1000">
                <a:solidFill>
                  <a:srgbClr val="000000"/>
                </a:solidFill>
                <a:cs typeface="Arial Narrow" pitchFamily="34" charset="0"/>
              </a:rPr>
              <a:t>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면세점</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화장품</a:t>
            </a:r>
            <a:r>
              <a:rPr lang="ko-KR" altLang="en-US" sz="1000">
                <a:solidFill>
                  <a:srgbClr val="000000"/>
                </a:solidFill>
                <a:cs typeface="Arial Narrow" pitchFamily="34" charset="0"/>
              </a:rPr>
              <a:t> 업종 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신규 가맹점 수가 가장 많은 지역</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10.6%</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3.2%P </a:t>
            </a:r>
            <a:r>
              <a:rPr lang="ko-KR" altLang="en-US" sz="1000">
                <a:solidFill>
                  <a:srgbClr val="000000"/>
                </a:solidFill>
                <a:cs typeface="Arial Narrow" pitchFamily="34" charset="0"/>
              </a:rPr>
              <a:t>증가</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감소</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주말 소비 증가</a:t>
            </a:r>
          </a:p>
          <a:p>
            <a:pPr>
              <a:spcBef>
                <a:spcPts val="400"/>
              </a:spcBef>
              <a:buClr>
                <a:srgbClr val="000000"/>
              </a:buClr>
              <a:buSzTx/>
            </a:pP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2-30</a:t>
            </a:r>
            <a:r>
              <a:rPr lang="ko-KR" altLang="en-US" sz="1000" b="1" u="sng">
                <a:solidFill>
                  <a:srgbClr val="000000"/>
                </a:solidFill>
                <a:cs typeface="Arial Narrow" pitchFamily="34" charset="0"/>
              </a:rPr>
              <a:t>대 고객 소비 및 밤 </a:t>
            </a:r>
            <a:r>
              <a:rPr lang="en-US" altLang="ko-KR" sz="1000" b="1" u="sng">
                <a:solidFill>
                  <a:srgbClr val="000000"/>
                </a:solidFill>
                <a:cs typeface="Arial Narrow" pitchFamily="34" charset="0"/>
              </a:rPr>
              <a:t>10</a:t>
            </a:r>
            <a:r>
              <a:rPr lang="ko-KR" altLang="en-US" sz="1000" b="1" u="sng">
                <a:solidFill>
                  <a:srgbClr val="000000"/>
                </a:solidFill>
                <a:cs typeface="Arial Narrow" pitchFamily="34" charset="0"/>
              </a:rPr>
              <a:t>시 이후 소비 증가</a:t>
            </a:r>
          </a:p>
        </p:txBody>
      </p:sp>
      <p:sp>
        <p:nvSpPr>
          <p:cNvPr id="58" name="TextBox 57"/>
          <p:cNvSpPr txBox="1"/>
          <p:nvPr/>
        </p:nvSpPr>
        <p:spPr>
          <a:xfrm>
            <a:off x="4753287" y="1494073"/>
            <a:ext cx="4145622" cy="153888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5%</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18.7%</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38.9%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제주도민과</a:t>
            </a:r>
            <a:r>
              <a:rPr lang="en-US" altLang="ko-KR" sz="1000">
                <a:solidFill>
                  <a:srgbClr val="000000"/>
                </a:solidFill>
                <a:cs typeface="Arial Narrow" pitchFamily="34" charset="0"/>
              </a:rPr>
              <a:t> </a:t>
            </a:r>
            <a:r>
              <a:rPr lang="ko-KR" altLang="en-US" sz="1000">
                <a:solidFill>
                  <a:srgbClr val="000000"/>
                </a:solidFill>
                <a:cs typeface="Arial Narrow" pitchFamily="34" charset="0"/>
              </a:rPr>
              <a:t>법인 소비 성장율이 각각 </a:t>
            </a:r>
            <a:r>
              <a:rPr lang="en-US" altLang="ko-KR" sz="1000">
                <a:solidFill>
                  <a:srgbClr val="000000"/>
                </a:solidFill>
                <a:cs typeface="Arial Narrow" pitchFamily="34" charset="0"/>
              </a:rPr>
              <a:t>9.4%,</a:t>
            </a:r>
            <a:r>
              <a:rPr lang="ko-KR" altLang="en-US" sz="1000">
                <a:solidFill>
                  <a:srgbClr val="000000"/>
                </a:solidFill>
                <a:cs typeface="Arial Narrow" pitchFamily="34" charset="0"/>
              </a:rPr>
              <a:t> </a:t>
            </a:r>
            <a:r>
              <a:rPr lang="en-US" altLang="ko-KR" sz="1000">
                <a:solidFill>
                  <a:srgbClr val="000000"/>
                </a:solidFill>
                <a:cs typeface="Arial Narrow" pitchFamily="34" charset="0"/>
              </a:rPr>
              <a:t>16.4%</a:t>
            </a:r>
            <a:r>
              <a:rPr lang="ko-KR" altLang="en-US" sz="1000">
                <a:solidFill>
                  <a:srgbClr val="000000"/>
                </a:solidFill>
                <a:cs typeface="Arial Narrow" pitchFamily="34" charset="0"/>
              </a:rPr>
              <a:t>로  전 지역 중 가장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농축수산품</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기념품점</a:t>
            </a:r>
            <a:r>
              <a:rPr lang="ko-KR" altLang="en-US" sz="1000">
                <a:solidFill>
                  <a:srgbClr val="000000"/>
                </a:solidFill>
                <a:cs typeface="Arial Narrow" pitchFamily="34" charset="0"/>
              </a:rPr>
              <a:t> 매출이 높고</a:t>
            </a: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3</a:t>
            </a:r>
            <a:r>
              <a:rPr lang="ko-KR" altLang="en-US" sz="1000" b="1" u="sng">
                <a:solidFill>
                  <a:srgbClr val="000000"/>
                </a:solidFill>
                <a:cs typeface="Arial Narrow" pitchFamily="34" charset="0"/>
              </a:rPr>
              <a:t>년 이상 장기 가맹점 비중이 </a:t>
            </a:r>
            <a:r>
              <a:rPr lang="en-US" altLang="ko-KR" sz="1000" b="1" u="sng">
                <a:solidFill>
                  <a:srgbClr val="000000"/>
                </a:solidFill>
                <a:cs typeface="Arial Narrow" pitchFamily="34" charset="0"/>
              </a:rPr>
              <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43.9%</a:t>
            </a:r>
            <a:r>
              <a:rPr lang="ko-KR" altLang="en-US" sz="1000" b="1" u="sng">
                <a:solidFill>
                  <a:srgbClr val="000000"/>
                </a:solidFill>
                <a:cs typeface="Arial Narrow" pitchFamily="34" charset="0"/>
              </a:rPr>
              <a:t>로 가장 낮은 지역</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43.2%</a:t>
            </a:r>
            <a:r>
              <a:rPr lang="ko-KR" altLang="en-US" sz="1000" b="1" u="sng">
                <a:solidFill>
                  <a:srgbClr val="000000"/>
                </a:solidFill>
                <a:cs typeface="Arial Narrow" pitchFamily="34" charset="0"/>
              </a:rPr>
              <a:t>로 제주도민보다 높고</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a:t>
            </a:r>
            <a:r>
              <a:rPr lang="en-US" altLang="ko-KR" sz="1000">
                <a:solidFill>
                  <a:srgbClr val="000000"/>
                </a:solidFill>
                <a:cs typeface="Arial Narrow" pitchFamily="34" charset="0"/>
              </a:rPr>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비중은 </a:t>
            </a:r>
            <a:r>
              <a:rPr lang="en-US" altLang="ko-KR" sz="1000">
                <a:solidFill>
                  <a:srgbClr val="000000"/>
                </a:solidFill>
                <a:cs typeface="Arial Narrow" pitchFamily="34" charset="0"/>
              </a:rPr>
              <a:t>11.3%</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8.9%P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비중이 높으며 더욱 증가</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소비는 수목금에 집중</a:t>
            </a:r>
          </a:p>
        </p:txBody>
      </p:sp>
      <p:sp>
        <p:nvSpPr>
          <p:cNvPr id="59" name="TextBox 58"/>
          <p:cNvSpPr txBox="1"/>
          <p:nvPr/>
        </p:nvSpPr>
        <p:spPr>
          <a:xfrm>
            <a:off x="4753345" y="5071343"/>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19%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14.4%</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6%</a:t>
            </a:r>
            <a:r>
              <a:rPr lang="ko-KR" altLang="en-US" sz="1000" b="1" u="sng">
                <a:solidFill>
                  <a:srgbClr val="000000"/>
                </a:solidFill>
                <a:cs typeface="Arial Narrow" pitchFamily="34" charset="0"/>
              </a:rPr>
              <a:t>를 </a:t>
            </a:r>
            <a:r>
              <a:rPr lang="ko-KR" altLang="en-US" sz="1000">
                <a:solidFill>
                  <a:srgbClr val="000000"/>
                </a:solidFill>
                <a:cs typeface="Arial Narrow" pitchFamily="34" charset="0"/>
              </a:rPr>
              <a:t>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67.1%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특급호텔</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대형할인점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특급호텔 매출이 최근 감소</a:t>
            </a:r>
            <a:r>
              <a:rPr lang="ko-KR" altLang="en-US" sz="1000">
                <a:solidFill>
                  <a:srgbClr val="000000"/>
                </a:solidFill>
                <a:cs typeface="Arial Narrow" pitchFamily="34" charset="0"/>
              </a:rPr>
              <a:t>하는 추세</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메르스 악재와 면세점 이전이 겹치면서</a:t>
            </a:r>
            <a:r>
              <a:rPr lang="en-US" altLang="ko-KR" sz="1000">
                <a:solidFill>
                  <a:srgbClr val="000000"/>
                </a:solidFill>
                <a:cs typeface="Arial Narrow" pitchFamily="34" charset="0"/>
              </a:rPr>
              <a:t>, 8</a:t>
            </a:r>
            <a:r>
              <a:rPr lang="ko-KR" altLang="en-US" sz="1000">
                <a:solidFill>
                  <a:srgbClr val="000000"/>
                </a:solidFill>
                <a:cs typeface="Arial Narrow" pitchFamily="34" charset="0"/>
              </a:rPr>
              <a:t>월 이후 빠른 회복세를 보였던 다른</a:t>
            </a:r>
            <a:br>
              <a:rPr lang="ko-KR" altLang="en-US" sz="1000">
                <a:solidFill>
                  <a:srgbClr val="000000"/>
                </a:solidFill>
                <a:cs typeface="Arial Narrow" pitchFamily="34" charset="0"/>
              </a:rPr>
            </a:br>
            <a:r>
              <a:rPr lang="ko-KR" altLang="en-US" sz="1000">
                <a:solidFill>
                  <a:srgbClr val="000000"/>
                </a:solidFill>
                <a:cs typeface="Arial Narrow" pitchFamily="34" charset="0"/>
              </a:rPr>
              <a:t>   지역과 달리 관광객 방문 및 소비가 더욱 감소함</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내국인 주말 소비 비중이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주말 소비는 감소하여 목금에 집중</a:t>
            </a:r>
          </a:p>
        </p:txBody>
      </p:sp>
      <p:sp>
        <p:nvSpPr>
          <p:cNvPr id="60" name="TextBox 59"/>
          <p:cNvSpPr txBox="1"/>
          <p:nvPr/>
        </p:nvSpPr>
        <p:spPr>
          <a:xfrm>
            <a:off x="254644" y="5083631"/>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5%</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14.7%</a:t>
            </a:r>
            <a:r>
              <a:rPr lang="ko-KR" altLang="en-US" sz="1000">
                <a:solidFill>
                  <a:srgbClr val="000000"/>
                </a:solidFill>
                <a:cs typeface="Arial Narrow" pitchFamily="34" charset="0"/>
              </a:rPr>
              <a:t> 성장</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소비 성장율이 </a:t>
            </a:r>
            <a:r>
              <a:rPr lang="en-US" altLang="ko-KR" sz="1000">
                <a:solidFill>
                  <a:srgbClr val="000000"/>
                </a:solidFill>
                <a:cs typeface="Arial Narrow" pitchFamily="34" charset="0"/>
              </a:rPr>
              <a:t>7.9%</a:t>
            </a:r>
            <a:r>
              <a:rPr lang="ko-KR" altLang="en-US" sz="1000">
                <a:solidFill>
                  <a:srgbClr val="000000"/>
                </a:solidFill>
                <a:cs typeface="Arial Narrow" pitchFamily="34" charset="0"/>
              </a:rPr>
              <a:t>로 가장 낮지만</a:t>
            </a:r>
            <a:r>
              <a:rPr lang="en-US" altLang="ko-KR" sz="1000">
                <a:solidFill>
                  <a:srgbClr val="000000"/>
                </a:solidFill>
                <a:cs typeface="Arial Narrow" pitchFamily="34" charset="0"/>
              </a:rPr>
              <a:t>, </a:t>
            </a:r>
            <a:r>
              <a:rPr lang="ko-KR" altLang="en-US" sz="1000">
                <a:solidFill>
                  <a:srgbClr val="000000"/>
                </a:solidFill>
                <a:cs typeface="Arial Narrow" pitchFamily="34" charset="0"/>
              </a:rPr>
              <a:t>법인 소비 성장율은 </a:t>
            </a:r>
            <a:r>
              <a:rPr lang="en-US" altLang="ko-KR" sz="1000">
                <a:solidFill>
                  <a:srgbClr val="000000"/>
                </a:solidFill>
                <a:cs typeface="Arial Narrow" pitchFamily="34" charset="0"/>
              </a:rPr>
              <a:t>14%</a:t>
            </a:r>
            <a:r>
              <a:rPr lang="ko-KR" altLang="en-US" sz="1000">
                <a:solidFill>
                  <a:srgbClr val="000000"/>
                </a:solidFill>
                <a:cs typeface="Arial Narrow" pitchFamily="34" charset="0"/>
              </a:rPr>
              <a:t>로 </a:t>
            </a:r>
            <a:r>
              <a:rPr lang="en-US" altLang="ko-KR" sz="1000">
                <a:solidFill>
                  <a:srgbClr val="000000"/>
                </a:solidFill>
                <a:cs typeface="Arial Narrow" pitchFamily="34" charset="0"/>
              </a:rPr>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동부에 이어 두번째로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주유소</a:t>
            </a:r>
            <a:r>
              <a:rPr lang="ko-KR" altLang="en-US" sz="1000">
                <a:solidFill>
                  <a:srgbClr val="000000"/>
                </a:solidFill>
                <a:cs typeface="Arial Narrow" pitchFamily="34" charset="0"/>
              </a:rPr>
              <a:t> 업종 매출 및 </a:t>
            </a:r>
            <a:r>
              <a:rPr lang="ko-KR" altLang="en-US" sz="1000" b="1" u="sng">
                <a:solidFill>
                  <a:srgbClr val="000000"/>
                </a:solidFill>
                <a:cs typeface="Arial Narrow" pitchFamily="34" charset="0"/>
              </a:rPr>
              <a:t>신규 가맹점 비율이 높고</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창업이 증가하는 추세</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관광객 소비 비중이 매우 낮으며</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전년대비 더욱 감소</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30%</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31.3% </a:t>
            </a:r>
            <a:r>
              <a:rPr lang="ko-KR" altLang="en-US" sz="1000" b="1" u="sng">
                <a:solidFill>
                  <a:srgbClr val="000000"/>
                </a:solidFill>
                <a:cs typeface="Arial Narrow" pitchFamily="34" charset="0"/>
              </a:rPr>
              <a:t>성장</a:t>
            </a:r>
          </a:p>
        </p:txBody>
      </p:sp>
    </p:spTree>
    <p:extLst>
      <p:ext uri="{BB962C8B-B14F-4D97-AF65-F5344CB8AC3E}">
        <p14:creationId xmlns:p14="http://schemas.microsoft.com/office/powerpoint/2010/main" val="26634361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a:t>
            </a:r>
            <a:r>
              <a:rPr lang="ko-KR" altLang="en-US"/>
              <a:t>통</a:t>
            </a:r>
            <a:r>
              <a:rPr lang="ko-KR" altLang="en-US" smtClean="0"/>
              <a:t>시장별 관광객 거래금액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관광객 전통시장 소비현황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203" name="직사각형 202"/>
          <p:cNvSpPr/>
          <p:nvPr/>
        </p:nvSpPr>
        <p:spPr>
          <a:xfrm>
            <a:off x="245552" y="3206665"/>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동문시장</a:t>
            </a:r>
          </a:p>
        </p:txBody>
      </p:sp>
      <p:sp>
        <p:nvSpPr>
          <p:cNvPr id="204" name="직사각형 203"/>
          <p:cNvSpPr/>
          <p:nvPr/>
        </p:nvSpPr>
        <p:spPr>
          <a:xfrm>
            <a:off x="245552" y="360167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서문시장</a:t>
            </a:r>
          </a:p>
        </p:txBody>
      </p:sp>
      <p:sp>
        <p:nvSpPr>
          <p:cNvPr id="205" name="직사각형 204"/>
          <p:cNvSpPr/>
          <p:nvPr/>
        </p:nvSpPr>
        <p:spPr>
          <a:xfrm>
            <a:off x="245552" y="3997718"/>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보성시장</a:t>
            </a:r>
          </a:p>
        </p:txBody>
      </p:sp>
      <p:sp>
        <p:nvSpPr>
          <p:cNvPr id="206" name="직사각형 205"/>
          <p:cNvSpPr/>
          <p:nvPr/>
        </p:nvSpPr>
        <p:spPr>
          <a:xfrm>
            <a:off x="245552" y="4394743"/>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매일올레시장</a:t>
            </a:r>
          </a:p>
        </p:txBody>
      </p:sp>
      <p:sp>
        <p:nvSpPr>
          <p:cNvPr id="207" name="직사각형 206"/>
          <p:cNvSpPr/>
          <p:nvPr/>
        </p:nvSpPr>
        <p:spPr>
          <a:xfrm>
            <a:off x="251520" y="4790787"/>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모슬포 중앙시장</a:t>
            </a:r>
          </a:p>
        </p:txBody>
      </p:sp>
      <p:sp>
        <p:nvSpPr>
          <p:cNvPr id="208" name="직사각형 207"/>
          <p:cNvSpPr/>
          <p:nvPr/>
        </p:nvSpPr>
        <p:spPr>
          <a:xfrm>
            <a:off x="251520" y="519011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향토</a:t>
            </a:r>
            <a:r>
              <a:rPr lang="en-US" altLang="ko-KR" sz="1100" b="1" kern="0">
                <a:solidFill>
                  <a:prstClr val="black"/>
                </a:solidFill>
              </a:rPr>
              <a:t>5</a:t>
            </a:r>
            <a:r>
              <a:rPr lang="ko-KR" altLang="en-US" sz="1100" b="1" kern="0">
                <a:solidFill>
                  <a:prstClr val="black"/>
                </a:solidFill>
              </a:rPr>
              <a:t>일시장</a:t>
            </a:r>
          </a:p>
        </p:txBody>
      </p:sp>
      <p:sp>
        <p:nvSpPr>
          <p:cNvPr id="209" name="직사각형 208"/>
          <p:cNvSpPr/>
          <p:nvPr/>
        </p:nvSpPr>
        <p:spPr>
          <a:xfrm>
            <a:off x="251520" y="5586158"/>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민속</a:t>
            </a:r>
            <a:r>
              <a:rPr lang="en-US" altLang="ko-KR" sz="1100" b="1" kern="0">
                <a:solidFill>
                  <a:prstClr val="black"/>
                </a:solidFill>
              </a:rPr>
              <a:t>5</a:t>
            </a:r>
            <a:r>
              <a:rPr lang="ko-KR" altLang="en-US" sz="1100" b="1" kern="0">
                <a:solidFill>
                  <a:prstClr val="black"/>
                </a:solidFill>
              </a:rPr>
              <a:t>일시장</a:t>
            </a:r>
          </a:p>
        </p:txBody>
      </p:sp>
      <p:sp>
        <p:nvSpPr>
          <p:cNvPr id="210" name="직사각형 209"/>
          <p:cNvSpPr/>
          <p:nvPr/>
        </p:nvSpPr>
        <p:spPr>
          <a:xfrm>
            <a:off x="251520" y="598220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중문 향토</a:t>
            </a:r>
            <a:r>
              <a:rPr lang="en-US" altLang="ko-KR" sz="1100" b="1" kern="0">
                <a:solidFill>
                  <a:prstClr val="black"/>
                </a:solidFill>
              </a:rPr>
              <a:t>5</a:t>
            </a:r>
            <a:r>
              <a:rPr lang="ko-KR" altLang="en-US" sz="1100" b="1" kern="0">
                <a:solidFill>
                  <a:prstClr val="black"/>
                </a:solidFill>
              </a:rPr>
              <a:t>일시장</a:t>
            </a:r>
          </a:p>
        </p:txBody>
      </p:sp>
      <p:sp>
        <p:nvSpPr>
          <p:cNvPr id="307" name="직사각형 306"/>
          <p:cNvSpPr/>
          <p:nvPr/>
        </p:nvSpPr>
        <p:spPr>
          <a:xfrm>
            <a:off x="245552" y="2809547"/>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시장 전체</a:t>
            </a:r>
          </a:p>
        </p:txBody>
      </p:sp>
      <p:sp>
        <p:nvSpPr>
          <p:cNvPr id="325" name="직사각형 324"/>
          <p:cNvSpPr/>
          <p:nvPr/>
        </p:nvSpPr>
        <p:spPr>
          <a:xfrm>
            <a:off x="226706" y="2135642"/>
            <a:ext cx="1194100" cy="573693"/>
          </a:xfrm>
          <a:prstGeom prst="rect">
            <a:avLst/>
          </a:prstGeom>
          <a:solidFill>
            <a:schemeClr val="bg1"/>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전통시장별</a:t>
            </a:r>
            <a:endParaRPr lang="en-US" altLang="ko-KR" sz="1100" b="1" kern="0">
              <a:solidFill>
                <a:prstClr val="black"/>
              </a:solidFill>
            </a:endParaRPr>
          </a:p>
          <a:p>
            <a:pPr algn="ctr" latinLnBrk="0"/>
            <a:r>
              <a:rPr lang="ko-KR" altLang="en-US" sz="1100" b="1" kern="0">
                <a:solidFill>
                  <a:prstClr val="black"/>
                </a:solidFill>
              </a:rPr>
              <a:t>고객 거주지별</a:t>
            </a:r>
            <a:endParaRPr lang="en-US" altLang="ko-KR" sz="1100" b="1" kern="0">
              <a:solidFill>
                <a:prstClr val="black"/>
              </a:solidFill>
            </a:endParaRPr>
          </a:p>
          <a:p>
            <a:pPr algn="ctr" latinLnBrk="0"/>
            <a:r>
              <a:rPr lang="ko-KR" altLang="en-US" sz="1100" b="1" kern="0">
                <a:solidFill>
                  <a:prstClr val="black"/>
                </a:solidFill>
              </a:rPr>
              <a:t>거래금액 </a:t>
            </a:r>
            <a:r>
              <a:rPr lang="en-US" altLang="ko-KR" sz="1100" b="1" kern="0">
                <a:solidFill>
                  <a:prstClr val="black"/>
                </a:solidFill>
              </a:rPr>
              <a:t>(</a:t>
            </a:r>
            <a:r>
              <a:rPr lang="ko-KR" altLang="en-US" sz="1100" b="1" kern="0">
                <a:solidFill>
                  <a:prstClr val="black"/>
                </a:solidFill>
              </a:rPr>
              <a:t>백만원</a:t>
            </a:r>
            <a:r>
              <a:rPr lang="en-US" altLang="ko-KR" sz="1100" b="1" kern="0">
                <a:solidFill>
                  <a:prstClr val="black"/>
                </a:solidFill>
              </a:rPr>
              <a:t>)</a:t>
            </a:r>
            <a:endParaRPr lang="ko-KR" altLang="en-US" sz="1100" b="1" kern="0">
              <a:solidFill>
                <a:prstClr val="black"/>
              </a:solidFill>
            </a:endParaRPr>
          </a:p>
        </p:txBody>
      </p:sp>
      <p:sp>
        <p:nvSpPr>
          <p:cNvPr id="193" name="TextBox 192"/>
          <p:cNvSpPr txBox="1"/>
          <p:nvPr/>
        </p:nvSpPr>
        <p:spPr>
          <a:xfrm>
            <a:off x="7273508" y="2024842"/>
            <a:ext cx="1656184"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중국관광객</a:t>
            </a:r>
          </a:p>
        </p:txBody>
      </p:sp>
      <p:cxnSp>
        <p:nvCxnSpPr>
          <p:cNvPr id="194" name="직선 연결선 193"/>
          <p:cNvCxnSpPr/>
          <p:nvPr/>
        </p:nvCxnSpPr>
        <p:spPr>
          <a:xfrm>
            <a:off x="7273508" y="2312874"/>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5" name="직사각형 194"/>
          <p:cNvSpPr/>
          <p:nvPr/>
        </p:nvSpPr>
        <p:spPr>
          <a:xfrm>
            <a:off x="7273508"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96" name="직사각형 195"/>
          <p:cNvSpPr/>
          <p:nvPr/>
        </p:nvSpPr>
        <p:spPr>
          <a:xfrm>
            <a:off x="7849572" y="2386370"/>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97" name="직사각형 196"/>
          <p:cNvSpPr/>
          <p:nvPr/>
        </p:nvSpPr>
        <p:spPr>
          <a:xfrm>
            <a:off x="8425636"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7" name="직사각형 216"/>
          <p:cNvSpPr/>
          <p:nvPr/>
        </p:nvSpPr>
        <p:spPr>
          <a:xfrm>
            <a:off x="7260436"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70</a:t>
            </a:r>
            <a:endParaRPr lang="ko-KR" altLang="en-US" sz="1000" kern="0">
              <a:solidFill>
                <a:prstClr val="black"/>
              </a:solidFill>
            </a:endParaRPr>
          </a:p>
        </p:txBody>
      </p:sp>
      <p:sp>
        <p:nvSpPr>
          <p:cNvPr id="218" name="직사각형 217"/>
          <p:cNvSpPr/>
          <p:nvPr/>
        </p:nvSpPr>
        <p:spPr>
          <a:xfrm>
            <a:off x="7836500"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99</a:t>
            </a:r>
            <a:endParaRPr lang="ko-KR" altLang="en-US" sz="1000" kern="0">
              <a:solidFill>
                <a:prstClr val="black"/>
              </a:solidFill>
            </a:endParaRPr>
          </a:p>
        </p:txBody>
      </p:sp>
      <p:sp>
        <p:nvSpPr>
          <p:cNvPr id="219" name="직사각형 218"/>
          <p:cNvSpPr/>
          <p:nvPr/>
        </p:nvSpPr>
        <p:spPr>
          <a:xfrm>
            <a:off x="8412564"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a:t>
            </a:r>
            <a:endParaRPr lang="ko-KR" altLang="en-US" sz="1000" kern="0">
              <a:solidFill>
                <a:prstClr val="black"/>
              </a:solidFill>
            </a:endParaRPr>
          </a:p>
        </p:txBody>
      </p:sp>
      <p:sp>
        <p:nvSpPr>
          <p:cNvPr id="229" name="직사각형 228"/>
          <p:cNvSpPr/>
          <p:nvPr/>
        </p:nvSpPr>
        <p:spPr>
          <a:xfrm>
            <a:off x="7260436"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a:t>
            </a:r>
            <a:endParaRPr lang="ko-KR" altLang="en-US" sz="1000" kern="0">
              <a:solidFill>
                <a:prstClr val="black"/>
              </a:solidFill>
            </a:endParaRPr>
          </a:p>
        </p:txBody>
      </p:sp>
      <p:sp>
        <p:nvSpPr>
          <p:cNvPr id="230" name="직사각형 229"/>
          <p:cNvSpPr/>
          <p:nvPr/>
        </p:nvSpPr>
        <p:spPr>
          <a:xfrm>
            <a:off x="7836500"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231" name="직사각형 230"/>
          <p:cNvSpPr/>
          <p:nvPr/>
        </p:nvSpPr>
        <p:spPr>
          <a:xfrm>
            <a:off x="8412564"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241" name="직사각형 240"/>
          <p:cNvSpPr/>
          <p:nvPr/>
        </p:nvSpPr>
        <p:spPr>
          <a:xfrm>
            <a:off x="7260436"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42" name="직사각형 241"/>
          <p:cNvSpPr/>
          <p:nvPr/>
        </p:nvSpPr>
        <p:spPr>
          <a:xfrm>
            <a:off x="7836500"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43" name="직사각형 242"/>
          <p:cNvSpPr/>
          <p:nvPr/>
        </p:nvSpPr>
        <p:spPr>
          <a:xfrm>
            <a:off x="8412564"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53" name="직사각형 252"/>
          <p:cNvSpPr/>
          <p:nvPr/>
        </p:nvSpPr>
        <p:spPr>
          <a:xfrm>
            <a:off x="7260436"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146</a:t>
            </a:r>
            <a:endParaRPr lang="ko-KR" altLang="en-US" sz="1000" b="1" kern="0">
              <a:solidFill>
                <a:srgbClr val="FF0000"/>
              </a:solidFill>
            </a:endParaRPr>
          </a:p>
        </p:txBody>
      </p:sp>
      <p:sp>
        <p:nvSpPr>
          <p:cNvPr id="254" name="직사각형 253"/>
          <p:cNvSpPr/>
          <p:nvPr/>
        </p:nvSpPr>
        <p:spPr>
          <a:xfrm>
            <a:off x="7836500"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158</a:t>
            </a:r>
            <a:endParaRPr lang="ko-KR" altLang="en-US" sz="1000" b="1" kern="0">
              <a:solidFill>
                <a:srgbClr val="FF0000"/>
              </a:solidFill>
            </a:endParaRPr>
          </a:p>
        </p:txBody>
      </p:sp>
      <p:sp>
        <p:nvSpPr>
          <p:cNvPr id="255" name="직사각형 254"/>
          <p:cNvSpPr/>
          <p:nvPr/>
        </p:nvSpPr>
        <p:spPr>
          <a:xfrm>
            <a:off x="8412564"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273</a:t>
            </a:r>
            <a:endParaRPr lang="ko-KR" altLang="en-US" sz="1000" b="1" kern="0">
              <a:solidFill>
                <a:srgbClr val="FF0000"/>
              </a:solidFill>
            </a:endParaRPr>
          </a:p>
        </p:txBody>
      </p:sp>
      <p:sp>
        <p:nvSpPr>
          <p:cNvPr id="265" name="직사각형 264"/>
          <p:cNvSpPr/>
          <p:nvPr/>
        </p:nvSpPr>
        <p:spPr>
          <a:xfrm>
            <a:off x="7260436"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66" name="직사각형 265"/>
          <p:cNvSpPr/>
          <p:nvPr/>
        </p:nvSpPr>
        <p:spPr>
          <a:xfrm>
            <a:off x="7836500"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67" name="직사각형 266"/>
          <p:cNvSpPr/>
          <p:nvPr/>
        </p:nvSpPr>
        <p:spPr>
          <a:xfrm>
            <a:off x="8412564"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7" name="직사각형 276"/>
          <p:cNvSpPr/>
          <p:nvPr/>
        </p:nvSpPr>
        <p:spPr>
          <a:xfrm>
            <a:off x="7260436"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8" name="직사각형 277"/>
          <p:cNvSpPr/>
          <p:nvPr/>
        </p:nvSpPr>
        <p:spPr>
          <a:xfrm>
            <a:off x="7836500"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9" name="직사각형 278"/>
          <p:cNvSpPr/>
          <p:nvPr/>
        </p:nvSpPr>
        <p:spPr>
          <a:xfrm>
            <a:off x="8412564"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89" name="직사각형 288"/>
          <p:cNvSpPr/>
          <p:nvPr/>
        </p:nvSpPr>
        <p:spPr>
          <a:xfrm>
            <a:off x="7260436"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0" name="직사각형 289"/>
          <p:cNvSpPr/>
          <p:nvPr/>
        </p:nvSpPr>
        <p:spPr>
          <a:xfrm>
            <a:off x="7836500"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1" name="직사각형 290"/>
          <p:cNvSpPr/>
          <p:nvPr/>
        </p:nvSpPr>
        <p:spPr>
          <a:xfrm>
            <a:off x="8412564"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1" name="직사각형 300"/>
          <p:cNvSpPr/>
          <p:nvPr/>
        </p:nvSpPr>
        <p:spPr>
          <a:xfrm>
            <a:off x="7260436"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2" name="직사각형 301"/>
          <p:cNvSpPr/>
          <p:nvPr/>
        </p:nvSpPr>
        <p:spPr>
          <a:xfrm>
            <a:off x="7836500"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3" name="직사각형 302"/>
          <p:cNvSpPr/>
          <p:nvPr/>
        </p:nvSpPr>
        <p:spPr>
          <a:xfrm>
            <a:off x="8412564"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14" name="직사각형 313"/>
          <p:cNvSpPr/>
          <p:nvPr/>
        </p:nvSpPr>
        <p:spPr>
          <a:xfrm>
            <a:off x="7260436"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219</a:t>
            </a:r>
            <a:endParaRPr lang="ko-KR" altLang="en-US" sz="1000" kern="0">
              <a:solidFill>
                <a:prstClr val="black"/>
              </a:solidFill>
            </a:endParaRPr>
          </a:p>
        </p:txBody>
      </p:sp>
      <p:sp>
        <p:nvSpPr>
          <p:cNvPr id="315" name="직사각형 314"/>
          <p:cNvSpPr/>
          <p:nvPr/>
        </p:nvSpPr>
        <p:spPr>
          <a:xfrm>
            <a:off x="7836500"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258</a:t>
            </a:r>
            <a:endParaRPr lang="ko-KR" altLang="en-US" sz="1000" kern="0">
              <a:solidFill>
                <a:prstClr val="black"/>
              </a:solidFill>
            </a:endParaRPr>
          </a:p>
        </p:txBody>
      </p:sp>
      <p:sp>
        <p:nvSpPr>
          <p:cNvPr id="316" name="직사각형 315"/>
          <p:cNvSpPr/>
          <p:nvPr/>
        </p:nvSpPr>
        <p:spPr>
          <a:xfrm>
            <a:off x="8412564"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403</a:t>
            </a:r>
            <a:endParaRPr lang="ko-KR" altLang="en-US" sz="1000" kern="0">
              <a:solidFill>
                <a:prstClr val="black"/>
              </a:solidFill>
            </a:endParaRPr>
          </a:p>
        </p:txBody>
      </p:sp>
      <p:sp>
        <p:nvSpPr>
          <p:cNvPr id="333" name="위쪽 화살표 332"/>
          <p:cNvSpPr/>
          <p:nvPr/>
        </p:nvSpPr>
        <p:spPr>
          <a:xfrm rot="5636954">
            <a:off x="7949096" y="2974293"/>
            <a:ext cx="288032" cy="15787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8" name="그룹 7"/>
          <p:cNvGrpSpPr/>
          <p:nvPr/>
        </p:nvGrpSpPr>
        <p:grpSpPr>
          <a:xfrm>
            <a:off x="1763688" y="2024844"/>
            <a:ext cx="1656184" cy="4281394"/>
            <a:chOff x="1763688" y="2024844"/>
            <a:chExt cx="1656184" cy="4281394"/>
          </a:xfrm>
        </p:grpSpPr>
        <p:sp>
          <p:nvSpPr>
            <p:cNvPr id="183" name="TextBox 182"/>
            <p:cNvSpPr txBox="1"/>
            <p:nvPr/>
          </p:nvSpPr>
          <p:spPr>
            <a:xfrm>
              <a:off x="1762860" y="2024844"/>
              <a:ext cx="1657840" cy="43935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수도권</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84" name="직선 연결선 183"/>
            <p:cNvCxnSpPr/>
            <p:nvPr/>
          </p:nvCxnSpPr>
          <p:spPr>
            <a:xfrm>
              <a:off x="1763688"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1763688"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86" name="직사각형 185"/>
            <p:cNvSpPr/>
            <p:nvPr/>
          </p:nvSpPr>
          <p:spPr>
            <a:xfrm>
              <a:off x="2339752"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87" name="직사각형 186"/>
            <p:cNvSpPr/>
            <p:nvPr/>
          </p:nvSpPr>
          <p:spPr>
            <a:xfrm>
              <a:off x="2915816"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1" name="직사각형 210"/>
            <p:cNvSpPr/>
            <p:nvPr/>
          </p:nvSpPr>
          <p:spPr>
            <a:xfrm>
              <a:off x="1763688"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2,050</a:t>
              </a:r>
              <a:endParaRPr lang="ko-KR" altLang="en-US" sz="1000" kern="0">
                <a:solidFill>
                  <a:prstClr val="black"/>
                </a:solidFill>
              </a:endParaRPr>
            </a:p>
          </p:txBody>
        </p:sp>
        <p:sp>
          <p:nvSpPr>
            <p:cNvPr id="212" name="직사각형 211"/>
            <p:cNvSpPr/>
            <p:nvPr/>
          </p:nvSpPr>
          <p:spPr>
            <a:xfrm>
              <a:off x="2339752"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3,835</a:t>
              </a:r>
              <a:endParaRPr lang="ko-KR" altLang="en-US" sz="1000" kern="0">
                <a:solidFill>
                  <a:prstClr val="black"/>
                </a:solidFill>
              </a:endParaRPr>
            </a:p>
          </p:txBody>
        </p:sp>
        <p:sp>
          <p:nvSpPr>
            <p:cNvPr id="213" name="직사각형 212"/>
            <p:cNvSpPr/>
            <p:nvPr/>
          </p:nvSpPr>
          <p:spPr>
            <a:xfrm>
              <a:off x="2915816"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4,329</a:t>
              </a:r>
              <a:endParaRPr lang="ko-KR" altLang="en-US" sz="1000" kern="0">
                <a:solidFill>
                  <a:prstClr val="black"/>
                </a:solidFill>
              </a:endParaRPr>
            </a:p>
          </p:txBody>
        </p:sp>
        <p:sp>
          <p:nvSpPr>
            <p:cNvPr id="223" name="직사각형 222"/>
            <p:cNvSpPr/>
            <p:nvPr/>
          </p:nvSpPr>
          <p:spPr>
            <a:xfrm>
              <a:off x="1763688"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a:t>
              </a:r>
              <a:endParaRPr lang="ko-KR" altLang="en-US" sz="1000" kern="0">
                <a:solidFill>
                  <a:prstClr val="black"/>
                </a:solidFill>
              </a:endParaRPr>
            </a:p>
          </p:txBody>
        </p:sp>
        <p:sp>
          <p:nvSpPr>
            <p:cNvPr id="224" name="직사각형 223"/>
            <p:cNvSpPr/>
            <p:nvPr/>
          </p:nvSpPr>
          <p:spPr>
            <a:xfrm>
              <a:off x="2339752"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61</a:t>
              </a:r>
              <a:endParaRPr lang="ko-KR" altLang="en-US" sz="1000" kern="0">
                <a:solidFill>
                  <a:prstClr val="black"/>
                </a:solidFill>
              </a:endParaRPr>
            </a:p>
          </p:txBody>
        </p:sp>
        <p:sp>
          <p:nvSpPr>
            <p:cNvPr id="225" name="직사각형 224"/>
            <p:cNvSpPr/>
            <p:nvPr/>
          </p:nvSpPr>
          <p:spPr>
            <a:xfrm>
              <a:off x="2915816"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a:t>
              </a:r>
              <a:endParaRPr lang="ko-KR" altLang="en-US" sz="1000" kern="0">
                <a:solidFill>
                  <a:prstClr val="black"/>
                </a:solidFill>
              </a:endParaRPr>
            </a:p>
          </p:txBody>
        </p:sp>
        <p:sp>
          <p:nvSpPr>
            <p:cNvPr id="235" name="직사각형 234"/>
            <p:cNvSpPr/>
            <p:nvPr/>
          </p:nvSpPr>
          <p:spPr>
            <a:xfrm>
              <a:off x="1763688"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236" name="직사각형 235"/>
            <p:cNvSpPr/>
            <p:nvPr/>
          </p:nvSpPr>
          <p:spPr>
            <a:xfrm>
              <a:off x="2339752"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237" name="직사각형 236"/>
            <p:cNvSpPr/>
            <p:nvPr/>
          </p:nvSpPr>
          <p:spPr>
            <a:xfrm>
              <a:off x="2915816"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247" name="직사각형 246"/>
            <p:cNvSpPr/>
            <p:nvPr/>
          </p:nvSpPr>
          <p:spPr>
            <a:xfrm>
              <a:off x="1763688"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922</a:t>
              </a:r>
              <a:endParaRPr lang="ko-KR" altLang="en-US" sz="1000" kern="0">
                <a:solidFill>
                  <a:prstClr val="black"/>
                </a:solidFill>
              </a:endParaRPr>
            </a:p>
          </p:txBody>
        </p:sp>
        <p:sp>
          <p:nvSpPr>
            <p:cNvPr id="248" name="직사각형 247"/>
            <p:cNvSpPr/>
            <p:nvPr/>
          </p:nvSpPr>
          <p:spPr>
            <a:xfrm>
              <a:off x="2339752"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2,060</a:t>
              </a:r>
              <a:endParaRPr lang="ko-KR" altLang="en-US" sz="1000" kern="0">
                <a:solidFill>
                  <a:prstClr val="black"/>
                </a:solidFill>
              </a:endParaRPr>
            </a:p>
          </p:txBody>
        </p:sp>
        <p:sp>
          <p:nvSpPr>
            <p:cNvPr id="249" name="직사각형 248"/>
            <p:cNvSpPr/>
            <p:nvPr/>
          </p:nvSpPr>
          <p:spPr>
            <a:xfrm>
              <a:off x="2915816"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2,773</a:t>
              </a:r>
              <a:endParaRPr lang="ko-KR" altLang="en-US" sz="1000" kern="0">
                <a:solidFill>
                  <a:prstClr val="black"/>
                </a:solidFill>
              </a:endParaRPr>
            </a:p>
          </p:txBody>
        </p:sp>
        <p:sp>
          <p:nvSpPr>
            <p:cNvPr id="259" name="직사각형 258"/>
            <p:cNvSpPr/>
            <p:nvPr/>
          </p:nvSpPr>
          <p:spPr>
            <a:xfrm>
              <a:off x="1763688"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60" name="직사각형 259"/>
            <p:cNvSpPr/>
            <p:nvPr/>
          </p:nvSpPr>
          <p:spPr>
            <a:xfrm>
              <a:off x="2339752"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261" name="직사각형 260"/>
            <p:cNvSpPr/>
            <p:nvPr/>
          </p:nvSpPr>
          <p:spPr>
            <a:xfrm>
              <a:off x="2915816"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271" name="직사각형 270"/>
            <p:cNvSpPr/>
            <p:nvPr/>
          </p:nvSpPr>
          <p:spPr>
            <a:xfrm>
              <a:off x="1763688"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272" name="직사각형 271"/>
            <p:cNvSpPr/>
            <p:nvPr/>
          </p:nvSpPr>
          <p:spPr>
            <a:xfrm>
              <a:off x="2339752"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273" name="직사각형 272"/>
            <p:cNvSpPr/>
            <p:nvPr/>
          </p:nvSpPr>
          <p:spPr>
            <a:xfrm>
              <a:off x="2915816"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283" name="직사각형 282"/>
            <p:cNvSpPr/>
            <p:nvPr/>
          </p:nvSpPr>
          <p:spPr>
            <a:xfrm>
              <a:off x="1763688"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a:t>
              </a:r>
              <a:endParaRPr lang="ko-KR" altLang="en-US" sz="1000" kern="0">
                <a:solidFill>
                  <a:prstClr val="black"/>
                </a:solidFill>
              </a:endParaRPr>
            </a:p>
          </p:txBody>
        </p:sp>
        <p:sp>
          <p:nvSpPr>
            <p:cNvPr id="284" name="직사각형 283"/>
            <p:cNvSpPr/>
            <p:nvPr/>
          </p:nvSpPr>
          <p:spPr>
            <a:xfrm>
              <a:off x="2339752"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85" name="직사각형 284"/>
            <p:cNvSpPr/>
            <p:nvPr/>
          </p:nvSpPr>
          <p:spPr>
            <a:xfrm>
              <a:off x="2915816"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295" name="직사각형 294"/>
            <p:cNvSpPr/>
            <p:nvPr/>
          </p:nvSpPr>
          <p:spPr>
            <a:xfrm>
              <a:off x="1763688"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6" name="직사각형 295"/>
            <p:cNvSpPr/>
            <p:nvPr/>
          </p:nvSpPr>
          <p:spPr>
            <a:xfrm>
              <a:off x="2339752"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7" name="직사각형 296"/>
            <p:cNvSpPr/>
            <p:nvPr/>
          </p:nvSpPr>
          <p:spPr>
            <a:xfrm>
              <a:off x="2915816"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a:t>
              </a:r>
              <a:endParaRPr lang="ko-KR" altLang="en-US" sz="1000" kern="0">
                <a:solidFill>
                  <a:prstClr val="black"/>
                </a:solidFill>
              </a:endParaRPr>
            </a:p>
          </p:txBody>
        </p:sp>
        <p:sp>
          <p:nvSpPr>
            <p:cNvPr id="308" name="직사각형 307"/>
            <p:cNvSpPr/>
            <p:nvPr/>
          </p:nvSpPr>
          <p:spPr>
            <a:xfrm>
              <a:off x="1763688"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3,050</a:t>
              </a:r>
              <a:endParaRPr lang="ko-KR" altLang="en-US" sz="1000" kern="0">
                <a:solidFill>
                  <a:prstClr val="black"/>
                </a:solidFill>
              </a:endParaRPr>
            </a:p>
          </p:txBody>
        </p:sp>
        <p:sp>
          <p:nvSpPr>
            <p:cNvPr id="309" name="직사각형 308"/>
            <p:cNvSpPr/>
            <p:nvPr/>
          </p:nvSpPr>
          <p:spPr>
            <a:xfrm>
              <a:off x="2339752"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6,030</a:t>
              </a:r>
              <a:endParaRPr lang="ko-KR" altLang="en-US" sz="1000" kern="0">
                <a:solidFill>
                  <a:prstClr val="black"/>
                </a:solidFill>
              </a:endParaRPr>
            </a:p>
          </p:txBody>
        </p:sp>
        <p:sp>
          <p:nvSpPr>
            <p:cNvPr id="310" name="직사각형 309"/>
            <p:cNvSpPr/>
            <p:nvPr/>
          </p:nvSpPr>
          <p:spPr>
            <a:xfrm>
              <a:off x="2915816"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7,286</a:t>
              </a:r>
              <a:endParaRPr lang="ko-KR" altLang="en-US" sz="1000" kern="0">
                <a:solidFill>
                  <a:prstClr val="black"/>
                </a:solidFill>
              </a:endParaRPr>
            </a:p>
          </p:txBody>
        </p:sp>
        <p:sp>
          <p:nvSpPr>
            <p:cNvPr id="334" name="위쪽 화살표 333"/>
            <p:cNvSpPr/>
            <p:nvPr/>
          </p:nvSpPr>
          <p:spPr>
            <a:xfrm rot="1335699">
              <a:off x="2203219" y="2794199"/>
              <a:ext cx="915512" cy="34742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4" name="그룹 3"/>
          <p:cNvGrpSpPr/>
          <p:nvPr/>
        </p:nvGrpSpPr>
        <p:grpSpPr>
          <a:xfrm>
            <a:off x="3605570" y="2024844"/>
            <a:ext cx="1656184" cy="4281810"/>
            <a:chOff x="7272300" y="2024428"/>
            <a:chExt cx="1656184" cy="4281810"/>
          </a:xfrm>
        </p:grpSpPr>
        <p:sp>
          <p:nvSpPr>
            <p:cNvPr id="198" name="TextBox 197"/>
            <p:cNvSpPr txBox="1"/>
            <p:nvPr/>
          </p:nvSpPr>
          <p:spPr>
            <a:xfrm>
              <a:off x="7271472" y="2024428"/>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그 외</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99" name="직선 연결선 198"/>
            <p:cNvCxnSpPr/>
            <p:nvPr/>
          </p:nvCxnSpPr>
          <p:spPr>
            <a:xfrm>
              <a:off x="7272300" y="2312460"/>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0" name="직사각형 199"/>
            <p:cNvSpPr/>
            <p:nvPr/>
          </p:nvSpPr>
          <p:spPr>
            <a:xfrm>
              <a:off x="7272300"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201" name="직사각형 200"/>
            <p:cNvSpPr/>
            <p:nvPr/>
          </p:nvSpPr>
          <p:spPr>
            <a:xfrm>
              <a:off x="7848364" y="2385956"/>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202" name="직사각형 201"/>
            <p:cNvSpPr/>
            <p:nvPr/>
          </p:nvSpPr>
          <p:spPr>
            <a:xfrm>
              <a:off x="8424428"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20" name="직사각형 219"/>
            <p:cNvSpPr/>
            <p:nvPr/>
          </p:nvSpPr>
          <p:spPr>
            <a:xfrm>
              <a:off x="7272300"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1,329</a:t>
              </a:r>
              <a:endParaRPr lang="ko-KR" altLang="en-US" sz="1000" kern="0">
                <a:solidFill>
                  <a:prstClr val="black"/>
                </a:solidFill>
              </a:endParaRPr>
            </a:p>
          </p:txBody>
        </p:sp>
        <p:sp>
          <p:nvSpPr>
            <p:cNvPr id="221" name="직사각형 220"/>
            <p:cNvSpPr/>
            <p:nvPr/>
          </p:nvSpPr>
          <p:spPr>
            <a:xfrm>
              <a:off x="7848364"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2,551</a:t>
              </a:r>
              <a:endParaRPr lang="ko-KR" altLang="en-US" sz="1000" kern="0">
                <a:solidFill>
                  <a:prstClr val="black"/>
                </a:solidFill>
              </a:endParaRPr>
            </a:p>
          </p:txBody>
        </p:sp>
        <p:sp>
          <p:nvSpPr>
            <p:cNvPr id="222" name="직사각형 221"/>
            <p:cNvSpPr/>
            <p:nvPr/>
          </p:nvSpPr>
          <p:spPr>
            <a:xfrm>
              <a:off x="8424428"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3,021</a:t>
              </a:r>
              <a:endParaRPr lang="ko-KR" altLang="en-US" sz="1000" kern="0">
                <a:solidFill>
                  <a:prstClr val="black"/>
                </a:solidFill>
              </a:endParaRPr>
            </a:p>
          </p:txBody>
        </p:sp>
        <p:sp>
          <p:nvSpPr>
            <p:cNvPr id="232" name="직사각형 231"/>
            <p:cNvSpPr/>
            <p:nvPr/>
          </p:nvSpPr>
          <p:spPr>
            <a:xfrm>
              <a:off x="7272300"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233" name="직사각형 232"/>
            <p:cNvSpPr/>
            <p:nvPr/>
          </p:nvSpPr>
          <p:spPr>
            <a:xfrm>
              <a:off x="7848364"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234" name="직사각형 233"/>
            <p:cNvSpPr/>
            <p:nvPr/>
          </p:nvSpPr>
          <p:spPr>
            <a:xfrm>
              <a:off x="8424428"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244" name="직사각형 243"/>
            <p:cNvSpPr/>
            <p:nvPr/>
          </p:nvSpPr>
          <p:spPr>
            <a:xfrm>
              <a:off x="7272300"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245" name="직사각형 244"/>
            <p:cNvSpPr/>
            <p:nvPr/>
          </p:nvSpPr>
          <p:spPr>
            <a:xfrm>
              <a:off x="7848364"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246" name="직사각형 245"/>
            <p:cNvSpPr/>
            <p:nvPr/>
          </p:nvSpPr>
          <p:spPr>
            <a:xfrm>
              <a:off x="8424428"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256" name="직사각형 255"/>
            <p:cNvSpPr/>
            <p:nvPr/>
          </p:nvSpPr>
          <p:spPr>
            <a:xfrm>
              <a:off x="7272300"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625</a:t>
              </a:r>
              <a:endParaRPr lang="ko-KR" altLang="en-US" sz="1000" kern="0">
                <a:solidFill>
                  <a:prstClr val="black"/>
                </a:solidFill>
              </a:endParaRPr>
            </a:p>
          </p:txBody>
        </p:sp>
        <p:sp>
          <p:nvSpPr>
            <p:cNvPr id="257" name="직사각형 256"/>
            <p:cNvSpPr/>
            <p:nvPr/>
          </p:nvSpPr>
          <p:spPr>
            <a:xfrm>
              <a:off x="7848364"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1,344</a:t>
              </a:r>
              <a:endParaRPr lang="ko-KR" altLang="en-US" sz="1000" kern="0">
                <a:solidFill>
                  <a:prstClr val="black"/>
                </a:solidFill>
              </a:endParaRPr>
            </a:p>
          </p:txBody>
        </p:sp>
        <p:sp>
          <p:nvSpPr>
            <p:cNvPr id="258" name="직사각형 257"/>
            <p:cNvSpPr/>
            <p:nvPr/>
          </p:nvSpPr>
          <p:spPr>
            <a:xfrm>
              <a:off x="8424428"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1,880</a:t>
              </a:r>
              <a:endParaRPr lang="ko-KR" altLang="en-US" sz="1000" kern="0">
                <a:solidFill>
                  <a:prstClr val="black"/>
                </a:solidFill>
              </a:endParaRPr>
            </a:p>
          </p:txBody>
        </p:sp>
        <p:sp>
          <p:nvSpPr>
            <p:cNvPr id="268" name="직사각형 267"/>
            <p:cNvSpPr/>
            <p:nvPr/>
          </p:nvSpPr>
          <p:spPr>
            <a:xfrm>
              <a:off x="7272300"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69" name="직사각형 268"/>
            <p:cNvSpPr/>
            <p:nvPr/>
          </p:nvSpPr>
          <p:spPr>
            <a:xfrm>
              <a:off x="7848364"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a:t>
              </a:r>
              <a:endParaRPr lang="ko-KR" altLang="en-US" sz="1000" kern="0">
                <a:solidFill>
                  <a:prstClr val="black"/>
                </a:solidFill>
              </a:endParaRPr>
            </a:p>
          </p:txBody>
        </p:sp>
        <p:sp>
          <p:nvSpPr>
            <p:cNvPr id="270" name="직사각형 269"/>
            <p:cNvSpPr/>
            <p:nvPr/>
          </p:nvSpPr>
          <p:spPr>
            <a:xfrm>
              <a:off x="8424428"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80" name="직사각형 279"/>
            <p:cNvSpPr/>
            <p:nvPr/>
          </p:nvSpPr>
          <p:spPr>
            <a:xfrm>
              <a:off x="7272300"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81" name="직사각형 280"/>
            <p:cNvSpPr/>
            <p:nvPr/>
          </p:nvSpPr>
          <p:spPr>
            <a:xfrm>
              <a:off x="7848364"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a:t>
              </a:r>
              <a:endParaRPr lang="ko-KR" altLang="en-US" sz="1000" kern="0">
                <a:solidFill>
                  <a:prstClr val="black"/>
                </a:solidFill>
              </a:endParaRPr>
            </a:p>
          </p:txBody>
        </p:sp>
        <p:sp>
          <p:nvSpPr>
            <p:cNvPr id="282" name="직사각형 281"/>
            <p:cNvSpPr/>
            <p:nvPr/>
          </p:nvSpPr>
          <p:spPr>
            <a:xfrm>
              <a:off x="8424428"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92" name="직사각형 291"/>
            <p:cNvSpPr/>
            <p:nvPr/>
          </p:nvSpPr>
          <p:spPr>
            <a:xfrm>
              <a:off x="7272300"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293" name="직사각형 292"/>
            <p:cNvSpPr/>
            <p:nvPr/>
          </p:nvSpPr>
          <p:spPr>
            <a:xfrm>
              <a:off x="7848364"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94" name="직사각형 293"/>
            <p:cNvSpPr/>
            <p:nvPr/>
          </p:nvSpPr>
          <p:spPr>
            <a:xfrm>
              <a:off x="8424428"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304" name="직사각형 303"/>
            <p:cNvSpPr/>
            <p:nvPr/>
          </p:nvSpPr>
          <p:spPr>
            <a:xfrm>
              <a:off x="7272300"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5" name="직사각형 304"/>
            <p:cNvSpPr/>
            <p:nvPr/>
          </p:nvSpPr>
          <p:spPr>
            <a:xfrm>
              <a:off x="7848364"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6" name="직사각형 305"/>
            <p:cNvSpPr/>
            <p:nvPr/>
          </p:nvSpPr>
          <p:spPr>
            <a:xfrm>
              <a:off x="8424428"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317" name="직사각형 316"/>
            <p:cNvSpPr/>
            <p:nvPr/>
          </p:nvSpPr>
          <p:spPr>
            <a:xfrm>
              <a:off x="7272300"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1,997</a:t>
              </a:r>
              <a:endParaRPr lang="ko-KR" altLang="en-US" sz="1000" kern="0">
                <a:solidFill>
                  <a:prstClr val="black"/>
                </a:solidFill>
              </a:endParaRPr>
            </a:p>
          </p:txBody>
        </p:sp>
        <p:sp>
          <p:nvSpPr>
            <p:cNvPr id="318" name="직사각형 317"/>
            <p:cNvSpPr/>
            <p:nvPr/>
          </p:nvSpPr>
          <p:spPr>
            <a:xfrm>
              <a:off x="7848364"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3,966</a:t>
              </a:r>
              <a:endParaRPr lang="ko-KR" altLang="en-US" sz="1000" kern="0">
                <a:solidFill>
                  <a:prstClr val="black"/>
                </a:solidFill>
              </a:endParaRPr>
            </a:p>
          </p:txBody>
        </p:sp>
        <p:sp>
          <p:nvSpPr>
            <p:cNvPr id="319" name="직사각형 318"/>
            <p:cNvSpPr/>
            <p:nvPr/>
          </p:nvSpPr>
          <p:spPr>
            <a:xfrm>
              <a:off x="8424428"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4,995</a:t>
              </a:r>
              <a:endParaRPr lang="ko-KR" altLang="en-US" sz="1000" kern="0">
                <a:solidFill>
                  <a:prstClr val="black"/>
                </a:solidFill>
              </a:endParaRPr>
            </a:p>
          </p:txBody>
        </p:sp>
        <p:sp>
          <p:nvSpPr>
            <p:cNvPr id="337" name="위쪽 화살표 336"/>
            <p:cNvSpPr/>
            <p:nvPr/>
          </p:nvSpPr>
          <p:spPr>
            <a:xfrm rot="1335699">
              <a:off x="7670487" y="2718469"/>
              <a:ext cx="915512" cy="35024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338" name="위쪽 화살표 337"/>
          <p:cNvSpPr/>
          <p:nvPr/>
        </p:nvSpPr>
        <p:spPr>
          <a:xfrm rot="1335699">
            <a:off x="7699481" y="2714184"/>
            <a:ext cx="915512" cy="354583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9" name="TextBox 338"/>
          <p:cNvSpPr txBox="1"/>
          <p:nvPr/>
        </p:nvSpPr>
        <p:spPr>
          <a:xfrm>
            <a:off x="251520" y="63772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r>
              <a:rPr lang="en-US" altLang="ko-KR" sz="1000">
                <a:solidFill>
                  <a:srgbClr val="000000"/>
                </a:solidFill>
                <a:cs typeface="Arial Narrow" pitchFamily="34" charset="0"/>
              </a:rPr>
              <a:t>, </a:t>
            </a:r>
            <a:r>
              <a:rPr lang="ko-KR" altLang="en-US" sz="1000">
                <a:solidFill>
                  <a:srgbClr val="000000"/>
                </a:solidFill>
                <a:cs typeface="Arial Narrow" pitchFamily="34" charset="0"/>
              </a:rPr>
              <a:t>개인고객 </a:t>
            </a:r>
            <a:r>
              <a:rPr lang="en-US" altLang="ko-KR" sz="1000">
                <a:solidFill>
                  <a:srgbClr val="000000"/>
                </a:solidFill>
                <a:cs typeface="Arial Narrow" pitchFamily="34" charset="0"/>
              </a:rPr>
              <a:t>Only</a:t>
            </a:r>
            <a:endParaRPr lang="ko-KR" altLang="en-US" sz="1000">
              <a:solidFill>
                <a:srgbClr val="000000"/>
              </a:solidFill>
              <a:cs typeface="Arial Narrow" pitchFamily="34" charset="0"/>
            </a:endParaRPr>
          </a:p>
        </p:txBody>
      </p:sp>
      <p:sp>
        <p:nvSpPr>
          <p:cNvPr id="157" name="직사각형 156"/>
          <p:cNvSpPr/>
          <p:nvPr/>
        </p:nvSpPr>
        <p:spPr>
          <a:xfrm>
            <a:off x="154698" y="1124744"/>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제주시내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시장</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거래금액이 감소될 것이나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국내관광객 거래금액 급증으로 제주도민 거래금액을 초과할 것으로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시장전체 거래금액은 증가추세를 지속할 것으로 판단됨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grpSp>
        <p:nvGrpSpPr>
          <p:cNvPr id="9" name="그룹 8"/>
          <p:cNvGrpSpPr/>
          <p:nvPr/>
        </p:nvGrpSpPr>
        <p:grpSpPr>
          <a:xfrm>
            <a:off x="5430973" y="2024844"/>
            <a:ext cx="1671099" cy="4281394"/>
            <a:chOff x="5430973" y="2024844"/>
            <a:chExt cx="1671099" cy="4281394"/>
          </a:xfrm>
        </p:grpSpPr>
        <p:sp>
          <p:nvSpPr>
            <p:cNvPr id="188" name="TextBox 187"/>
            <p:cNvSpPr txBox="1"/>
            <p:nvPr/>
          </p:nvSpPr>
          <p:spPr>
            <a:xfrm>
              <a:off x="5442154" y="2024844"/>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제주도민</a:t>
              </a:r>
            </a:p>
          </p:txBody>
        </p:sp>
        <p:cxnSp>
          <p:nvCxnSpPr>
            <p:cNvPr id="189" name="직선 연결선 188"/>
            <p:cNvCxnSpPr/>
            <p:nvPr/>
          </p:nvCxnSpPr>
          <p:spPr>
            <a:xfrm>
              <a:off x="5442982"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0" name="직사각형 189"/>
            <p:cNvSpPr/>
            <p:nvPr/>
          </p:nvSpPr>
          <p:spPr>
            <a:xfrm>
              <a:off x="5442982"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91" name="직사각형 190"/>
            <p:cNvSpPr/>
            <p:nvPr/>
          </p:nvSpPr>
          <p:spPr>
            <a:xfrm>
              <a:off x="6019046"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92" name="직사각형 191"/>
            <p:cNvSpPr/>
            <p:nvPr/>
          </p:nvSpPr>
          <p:spPr>
            <a:xfrm>
              <a:off x="6595110"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4" name="직사각형 213"/>
            <p:cNvSpPr/>
            <p:nvPr/>
          </p:nvSpPr>
          <p:spPr>
            <a:xfrm>
              <a:off x="5430973"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6,662</a:t>
              </a:r>
              <a:endParaRPr lang="ko-KR" altLang="en-US" sz="1000" kern="0">
                <a:solidFill>
                  <a:prstClr val="black"/>
                </a:solidFill>
              </a:endParaRPr>
            </a:p>
          </p:txBody>
        </p:sp>
        <p:sp>
          <p:nvSpPr>
            <p:cNvPr id="215" name="직사각형 214"/>
            <p:cNvSpPr/>
            <p:nvPr/>
          </p:nvSpPr>
          <p:spPr>
            <a:xfrm>
              <a:off x="6007037"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7,862</a:t>
              </a:r>
              <a:endParaRPr lang="ko-KR" altLang="en-US" sz="1000" kern="0">
                <a:solidFill>
                  <a:prstClr val="black"/>
                </a:solidFill>
              </a:endParaRPr>
            </a:p>
          </p:txBody>
        </p:sp>
        <p:sp>
          <p:nvSpPr>
            <p:cNvPr id="216" name="직사각형 215"/>
            <p:cNvSpPr/>
            <p:nvPr/>
          </p:nvSpPr>
          <p:spPr>
            <a:xfrm>
              <a:off x="6583101"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7,544</a:t>
              </a:r>
              <a:endParaRPr lang="ko-KR" altLang="en-US" sz="1000" kern="0">
                <a:solidFill>
                  <a:prstClr val="black"/>
                </a:solidFill>
              </a:endParaRPr>
            </a:p>
          </p:txBody>
        </p:sp>
        <p:sp>
          <p:nvSpPr>
            <p:cNvPr id="226" name="직사각형 225"/>
            <p:cNvSpPr/>
            <p:nvPr/>
          </p:nvSpPr>
          <p:spPr>
            <a:xfrm>
              <a:off x="5430973"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256</a:t>
              </a:r>
              <a:endParaRPr lang="ko-KR" altLang="en-US" sz="1000" kern="0">
                <a:solidFill>
                  <a:prstClr val="black"/>
                </a:solidFill>
              </a:endParaRPr>
            </a:p>
          </p:txBody>
        </p:sp>
        <p:sp>
          <p:nvSpPr>
            <p:cNvPr id="227" name="직사각형 226"/>
            <p:cNvSpPr/>
            <p:nvPr/>
          </p:nvSpPr>
          <p:spPr>
            <a:xfrm>
              <a:off x="6007037"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a:t>
              </a:r>
              <a:endParaRPr lang="ko-KR" altLang="en-US" sz="1000" kern="0">
                <a:solidFill>
                  <a:prstClr val="black"/>
                </a:solidFill>
              </a:endParaRPr>
            </a:p>
          </p:txBody>
        </p:sp>
        <p:sp>
          <p:nvSpPr>
            <p:cNvPr id="228" name="직사각형 227"/>
            <p:cNvSpPr/>
            <p:nvPr/>
          </p:nvSpPr>
          <p:spPr>
            <a:xfrm>
              <a:off x="6583101"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328</a:t>
              </a:r>
              <a:endParaRPr lang="ko-KR" altLang="en-US" sz="1000" kern="0">
                <a:solidFill>
                  <a:prstClr val="black"/>
                </a:solidFill>
              </a:endParaRPr>
            </a:p>
          </p:txBody>
        </p:sp>
        <p:sp>
          <p:nvSpPr>
            <p:cNvPr id="238" name="직사각형 237"/>
            <p:cNvSpPr/>
            <p:nvPr/>
          </p:nvSpPr>
          <p:spPr>
            <a:xfrm>
              <a:off x="5430973"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264</a:t>
              </a:r>
              <a:endParaRPr lang="ko-KR" altLang="en-US" sz="1000" kern="0">
                <a:solidFill>
                  <a:prstClr val="black"/>
                </a:solidFill>
              </a:endParaRPr>
            </a:p>
          </p:txBody>
        </p:sp>
        <p:sp>
          <p:nvSpPr>
            <p:cNvPr id="239" name="직사각형 238"/>
            <p:cNvSpPr/>
            <p:nvPr/>
          </p:nvSpPr>
          <p:spPr>
            <a:xfrm>
              <a:off x="6007037"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356</a:t>
              </a:r>
              <a:endParaRPr lang="ko-KR" altLang="en-US" sz="1000" kern="0">
                <a:solidFill>
                  <a:prstClr val="black"/>
                </a:solidFill>
              </a:endParaRPr>
            </a:p>
          </p:txBody>
        </p:sp>
        <p:sp>
          <p:nvSpPr>
            <p:cNvPr id="240" name="직사각형 239"/>
            <p:cNvSpPr/>
            <p:nvPr/>
          </p:nvSpPr>
          <p:spPr>
            <a:xfrm>
              <a:off x="6583101"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346</a:t>
              </a:r>
              <a:endParaRPr lang="ko-KR" altLang="en-US" sz="1000" kern="0">
                <a:solidFill>
                  <a:prstClr val="black"/>
                </a:solidFill>
              </a:endParaRPr>
            </a:p>
          </p:txBody>
        </p:sp>
        <p:sp>
          <p:nvSpPr>
            <p:cNvPr id="250" name="직사각형 249"/>
            <p:cNvSpPr/>
            <p:nvPr/>
          </p:nvSpPr>
          <p:spPr>
            <a:xfrm>
              <a:off x="5430973"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3,900</a:t>
              </a:r>
              <a:endParaRPr lang="ko-KR" altLang="en-US" sz="1000" kern="0">
                <a:solidFill>
                  <a:prstClr val="black"/>
                </a:solidFill>
              </a:endParaRPr>
            </a:p>
          </p:txBody>
        </p:sp>
        <p:sp>
          <p:nvSpPr>
            <p:cNvPr id="251" name="직사각형 250"/>
            <p:cNvSpPr/>
            <p:nvPr/>
          </p:nvSpPr>
          <p:spPr>
            <a:xfrm>
              <a:off x="6007037"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4,852</a:t>
              </a:r>
              <a:endParaRPr lang="ko-KR" altLang="en-US" sz="1000" kern="0">
                <a:solidFill>
                  <a:prstClr val="black"/>
                </a:solidFill>
              </a:endParaRPr>
            </a:p>
          </p:txBody>
        </p:sp>
        <p:sp>
          <p:nvSpPr>
            <p:cNvPr id="252" name="직사각형 251"/>
            <p:cNvSpPr/>
            <p:nvPr/>
          </p:nvSpPr>
          <p:spPr>
            <a:xfrm>
              <a:off x="6583101"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4,912</a:t>
              </a:r>
              <a:endParaRPr lang="ko-KR" altLang="en-US" sz="1000" kern="0">
                <a:solidFill>
                  <a:prstClr val="black"/>
                </a:solidFill>
              </a:endParaRPr>
            </a:p>
          </p:txBody>
        </p:sp>
        <p:sp>
          <p:nvSpPr>
            <p:cNvPr id="262" name="직사각형 261"/>
            <p:cNvSpPr/>
            <p:nvPr/>
          </p:nvSpPr>
          <p:spPr>
            <a:xfrm>
              <a:off x="5430973"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263" name="직사각형 262"/>
            <p:cNvSpPr/>
            <p:nvPr/>
          </p:nvSpPr>
          <p:spPr>
            <a:xfrm>
              <a:off x="6007037"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114</a:t>
              </a:r>
              <a:endParaRPr lang="ko-KR" altLang="en-US" sz="1000" kern="0">
                <a:solidFill>
                  <a:prstClr val="black"/>
                </a:solidFill>
              </a:endParaRPr>
            </a:p>
          </p:txBody>
        </p:sp>
        <p:sp>
          <p:nvSpPr>
            <p:cNvPr id="264" name="직사각형 263"/>
            <p:cNvSpPr/>
            <p:nvPr/>
          </p:nvSpPr>
          <p:spPr>
            <a:xfrm>
              <a:off x="6583101"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141</a:t>
              </a:r>
              <a:endParaRPr lang="ko-KR" altLang="en-US" sz="1000" kern="0">
                <a:solidFill>
                  <a:prstClr val="black"/>
                </a:solidFill>
              </a:endParaRPr>
            </a:p>
          </p:txBody>
        </p:sp>
        <p:sp>
          <p:nvSpPr>
            <p:cNvPr id="274" name="직사각형 273"/>
            <p:cNvSpPr/>
            <p:nvPr/>
          </p:nvSpPr>
          <p:spPr>
            <a:xfrm>
              <a:off x="5430973"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290</a:t>
              </a:r>
              <a:endParaRPr lang="ko-KR" altLang="en-US" sz="1000" kern="0">
                <a:solidFill>
                  <a:prstClr val="black"/>
                </a:solidFill>
              </a:endParaRPr>
            </a:p>
          </p:txBody>
        </p:sp>
        <p:sp>
          <p:nvSpPr>
            <p:cNvPr id="275" name="직사각형 274"/>
            <p:cNvSpPr/>
            <p:nvPr/>
          </p:nvSpPr>
          <p:spPr>
            <a:xfrm>
              <a:off x="6007037"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a:t>
              </a:r>
              <a:endParaRPr lang="ko-KR" altLang="en-US" sz="1000" kern="0">
                <a:solidFill>
                  <a:prstClr val="black"/>
                </a:solidFill>
              </a:endParaRPr>
            </a:p>
          </p:txBody>
        </p:sp>
        <p:sp>
          <p:nvSpPr>
            <p:cNvPr id="276" name="직사각형 275"/>
            <p:cNvSpPr/>
            <p:nvPr/>
          </p:nvSpPr>
          <p:spPr>
            <a:xfrm>
              <a:off x="6583101"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435</a:t>
              </a:r>
              <a:endParaRPr lang="ko-KR" altLang="en-US" sz="1000" kern="0">
                <a:solidFill>
                  <a:prstClr val="black"/>
                </a:solidFill>
              </a:endParaRPr>
            </a:p>
          </p:txBody>
        </p:sp>
        <p:sp>
          <p:nvSpPr>
            <p:cNvPr id="286" name="직사각형 285"/>
            <p:cNvSpPr/>
            <p:nvPr/>
          </p:nvSpPr>
          <p:spPr>
            <a:xfrm>
              <a:off x="5430973"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a:t>
              </a:r>
              <a:endParaRPr lang="ko-KR" altLang="en-US" sz="1000" kern="0">
                <a:solidFill>
                  <a:prstClr val="black"/>
                </a:solidFill>
              </a:endParaRPr>
            </a:p>
          </p:txBody>
        </p:sp>
        <p:sp>
          <p:nvSpPr>
            <p:cNvPr id="287" name="직사각형 286"/>
            <p:cNvSpPr/>
            <p:nvPr/>
          </p:nvSpPr>
          <p:spPr>
            <a:xfrm>
              <a:off x="6007037"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a:t>
              </a:r>
              <a:endParaRPr lang="ko-KR" altLang="en-US" sz="1000" kern="0">
                <a:solidFill>
                  <a:prstClr val="black"/>
                </a:solidFill>
              </a:endParaRPr>
            </a:p>
          </p:txBody>
        </p:sp>
        <p:sp>
          <p:nvSpPr>
            <p:cNvPr id="288" name="직사각형 287"/>
            <p:cNvSpPr/>
            <p:nvPr/>
          </p:nvSpPr>
          <p:spPr>
            <a:xfrm>
              <a:off x="6583101"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a:t>
              </a:r>
              <a:endParaRPr lang="ko-KR" altLang="en-US" sz="1000" kern="0">
                <a:solidFill>
                  <a:prstClr val="black"/>
                </a:solidFill>
              </a:endParaRPr>
            </a:p>
          </p:txBody>
        </p:sp>
        <p:sp>
          <p:nvSpPr>
            <p:cNvPr id="298" name="직사각형 297"/>
            <p:cNvSpPr/>
            <p:nvPr/>
          </p:nvSpPr>
          <p:spPr>
            <a:xfrm>
              <a:off x="5430973"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a:t>
              </a:r>
              <a:endParaRPr lang="ko-KR" altLang="en-US" sz="1000" kern="0">
                <a:solidFill>
                  <a:prstClr val="black"/>
                </a:solidFill>
              </a:endParaRPr>
            </a:p>
          </p:txBody>
        </p:sp>
        <p:sp>
          <p:nvSpPr>
            <p:cNvPr id="299" name="직사각형 298"/>
            <p:cNvSpPr/>
            <p:nvPr/>
          </p:nvSpPr>
          <p:spPr>
            <a:xfrm>
              <a:off x="6007037"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300" name="직사각형 299"/>
            <p:cNvSpPr/>
            <p:nvPr/>
          </p:nvSpPr>
          <p:spPr>
            <a:xfrm>
              <a:off x="6583101"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311" name="직사각형 310"/>
            <p:cNvSpPr/>
            <p:nvPr/>
          </p:nvSpPr>
          <p:spPr>
            <a:xfrm>
              <a:off x="5430973"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11,498</a:t>
              </a:r>
              <a:endParaRPr lang="ko-KR" altLang="en-US" sz="1000" kern="0">
                <a:solidFill>
                  <a:prstClr val="black"/>
                </a:solidFill>
              </a:endParaRPr>
            </a:p>
          </p:txBody>
        </p:sp>
        <p:sp>
          <p:nvSpPr>
            <p:cNvPr id="312" name="직사각형 311"/>
            <p:cNvSpPr/>
            <p:nvPr/>
          </p:nvSpPr>
          <p:spPr>
            <a:xfrm>
              <a:off x="6007037"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14,017</a:t>
              </a:r>
              <a:endParaRPr lang="ko-KR" altLang="en-US" sz="1000" kern="0">
                <a:solidFill>
                  <a:prstClr val="black"/>
                </a:solidFill>
              </a:endParaRPr>
            </a:p>
          </p:txBody>
        </p:sp>
        <p:sp>
          <p:nvSpPr>
            <p:cNvPr id="313" name="직사각형 312"/>
            <p:cNvSpPr/>
            <p:nvPr/>
          </p:nvSpPr>
          <p:spPr>
            <a:xfrm>
              <a:off x="6583101"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13,860</a:t>
              </a:r>
              <a:endParaRPr lang="ko-KR" altLang="en-US" sz="1000" kern="0">
                <a:solidFill>
                  <a:prstClr val="black"/>
                </a:solidFill>
              </a:endParaRPr>
            </a:p>
          </p:txBody>
        </p:sp>
        <p:sp>
          <p:nvSpPr>
            <p:cNvPr id="326" name="위쪽 화살표 325"/>
            <p:cNvSpPr/>
            <p:nvPr/>
          </p:nvSpPr>
          <p:spPr>
            <a:xfrm rot="5998181">
              <a:off x="6426395" y="2836087"/>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327" name="위쪽 화살표 326"/>
            <p:cNvSpPr/>
            <p:nvPr/>
          </p:nvSpPr>
          <p:spPr>
            <a:xfrm rot="5998181">
              <a:off x="6406584" y="3239238"/>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328" name="위쪽 화살표 327"/>
            <p:cNvSpPr/>
            <p:nvPr/>
          </p:nvSpPr>
          <p:spPr>
            <a:xfrm rot="5998181">
              <a:off x="6406584" y="3635282"/>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58" name="위쪽 화살표 157"/>
            <p:cNvSpPr/>
            <p:nvPr/>
          </p:nvSpPr>
          <p:spPr>
            <a:xfrm rot="5998181">
              <a:off x="6416710" y="2447428"/>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Tree>
    <p:extLst>
      <p:ext uri="{BB962C8B-B14F-4D97-AF65-F5344CB8AC3E}">
        <p14:creationId xmlns:p14="http://schemas.microsoft.com/office/powerpoint/2010/main" val="262208944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요약 </a:t>
            </a:r>
            <a:r>
              <a:rPr lang="en-US" altLang="ko-KR"/>
              <a:t>(Type </a:t>
            </a:r>
            <a:r>
              <a:rPr lang="en-US" altLang="ko-KR" smtClean="0"/>
              <a:t>B)</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9" name="모서리가 둥근 직사각형 8"/>
          <p:cNvSpPr/>
          <p:nvPr/>
        </p:nvSpPr>
        <p:spPr>
          <a:xfrm>
            <a:off x="190923" y="1448780"/>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모서리가 둥근 직사각형 45"/>
          <p:cNvSpPr/>
          <p:nvPr/>
        </p:nvSpPr>
        <p:spPr>
          <a:xfrm>
            <a:off x="4689566" y="1438910"/>
            <a:ext cx="4273065" cy="145003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모서리가 둥근 직사각형 46"/>
          <p:cNvSpPr/>
          <p:nvPr/>
        </p:nvSpPr>
        <p:spPr>
          <a:xfrm>
            <a:off x="190923"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모서리가 둥근 직사각형 47"/>
          <p:cNvSpPr/>
          <p:nvPr/>
        </p:nvSpPr>
        <p:spPr>
          <a:xfrm>
            <a:off x="4689624"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모서리가 둥근 직사각형 48"/>
          <p:cNvSpPr/>
          <p:nvPr/>
        </p:nvSpPr>
        <p:spPr>
          <a:xfrm>
            <a:off x="190923" y="116074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북부</a:t>
            </a:r>
          </a:p>
        </p:txBody>
      </p:sp>
      <p:sp>
        <p:nvSpPr>
          <p:cNvPr id="50" name="모서리가 둥근 직사각형 49"/>
          <p:cNvSpPr/>
          <p:nvPr/>
        </p:nvSpPr>
        <p:spPr>
          <a:xfrm>
            <a:off x="4688401" y="115087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동부</a:t>
            </a:r>
          </a:p>
        </p:txBody>
      </p:sp>
      <p:sp>
        <p:nvSpPr>
          <p:cNvPr id="51" name="모서리가 둥근 직사각형 50"/>
          <p:cNvSpPr/>
          <p:nvPr/>
        </p:nvSpPr>
        <p:spPr>
          <a:xfrm>
            <a:off x="190923"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서부</a:t>
            </a:r>
          </a:p>
        </p:txBody>
      </p:sp>
      <p:sp>
        <p:nvSpPr>
          <p:cNvPr id="52" name="모서리가 둥근 직사각형 51"/>
          <p:cNvSpPr/>
          <p:nvPr/>
        </p:nvSpPr>
        <p:spPr>
          <a:xfrm>
            <a:off x="4688459"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남부</a:t>
            </a:r>
          </a:p>
        </p:txBody>
      </p:sp>
      <p:cxnSp>
        <p:nvCxnSpPr>
          <p:cNvPr id="4" name="직선 연결선 3"/>
          <p:cNvCxnSpPr/>
          <p:nvPr/>
        </p:nvCxnSpPr>
        <p:spPr>
          <a:xfrm flipH="1" flipV="1">
            <a:off x="3707922" y="2755123"/>
            <a:ext cx="340897" cy="510543"/>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flipH="1" flipV="1">
            <a:off x="4313725" y="4630384"/>
            <a:ext cx="368372" cy="26157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flipH="1">
            <a:off x="2717794" y="4588672"/>
            <a:ext cx="230004" cy="419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5611085" y="2888940"/>
            <a:ext cx="185961" cy="526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7644" y="1503943"/>
            <a:ext cx="4145622" cy="117981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66%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12.3%</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82%</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84.7% </a:t>
            </a:r>
            <a:r>
              <a:rPr lang="ko-KR" altLang="en-US" sz="1000">
                <a:solidFill>
                  <a:srgbClr val="000000"/>
                </a:solidFill>
                <a:cs typeface="Arial Narrow" pitchFamily="34" charset="0"/>
              </a:rPr>
              <a:t>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면세점</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화장품</a:t>
            </a:r>
            <a:r>
              <a:rPr lang="ko-KR" altLang="en-US" sz="1000">
                <a:solidFill>
                  <a:srgbClr val="000000"/>
                </a:solidFill>
                <a:cs typeface="Arial Narrow" pitchFamily="34" charset="0"/>
              </a:rPr>
              <a:t> 업종 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신규 가맹점 수가 가장 많은 지역</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10.9%</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3.8%P </a:t>
            </a:r>
            <a:r>
              <a:rPr lang="ko-KR" altLang="en-US" sz="1000">
                <a:solidFill>
                  <a:srgbClr val="000000"/>
                </a:solidFill>
                <a:cs typeface="Arial Narrow" pitchFamily="34" charset="0"/>
              </a:rPr>
              <a:t>증가</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감소</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주말 소비 증가</a:t>
            </a:r>
          </a:p>
          <a:p>
            <a:pPr>
              <a:spcBef>
                <a:spcPts val="400"/>
              </a:spcBef>
              <a:buClr>
                <a:srgbClr val="000000"/>
              </a:buClr>
              <a:buSzTx/>
            </a:pP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2-30</a:t>
            </a:r>
            <a:r>
              <a:rPr lang="ko-KR" altLang="en-US" sz="1000" b="1" u="sng">
                <a:solidFill>
                  <a:srgbClr val="000000"/>
                </a:solidFill>
                <a:cs typeface="Arial Narrow" pitchFamily="34" charset="0"/>
              </a:rPr>
              <a:t>대 고객 소비 및 밤 </a:t>
            </a:r>
            <a:r>
              <a:rPr lang="en-US" altLang="ko-KR" sz="1000" b="1" u="sng">
                <a:solidFill>
                  <a:srgbClr val="000000"/>
                </a:solidFill>
                <a:cs typeface="Arial Narrow" pitchFamily="34" charset="0"/>
              </a:rPr>
              <a:t>10</a:t>
            </a:r>
            <a:r>
              <a:rPr lang="ko-KR" altLang="en-US" sz="1000" b="1" u="sng">
                <a:solidFill>
                  <a:srgbClr val="000000"/>
                </a:solidFill>
                <a:cs typeface="Arial Narrow" pitchFamily="34" charset="0"/>
              </a:rPr>
              <a:t>시 이후 소비 증가</a:t>
            </a:r>
          </a:p>
        </p:txBody>
      </p:sp>
      <p:sp>
        <p:nvSpPr>
          <p:cNvPr id="58" name="TextBox 57"/>
          <p:cNvSpPr txBox="1"/>
          <p:nvPr/>
        </p:nvSpPr>
        <p:spPr>
          <a:xfrm>
            <a:off x="4753287" y="1494073"/>
            <a:ext cx="4145622" cy="128240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15.8%</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중국인 소비의 </a:t>
            </a:r>
            <a:r>
              <a:rPr lang="en-US" altLang="ko-KR" sz="1000">
                <a:solidFill>
                  <a:srgbClr val="000000"/>
                </a:solidFill>
                <a:cs typeface="Arial Narrow" pitchFamily="34" charset="0"/>
              </a:rPr>
              <a:t>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38.9%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농축수산품</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기념품점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3</a:t>
            </a:r>
            <a:r>
              <a:rPr lang="ko-KR" altLang="en-US" sz="1000" b="1" u="sng">
                <a:solidFill>
                  <a:srgbClr val="000000"/>
                </a:solidFill>
                <a:cs typeface="Arial Narrow" pitchFamily="34" charset="0"/>
              </a:rPr>
              <a:t>년 이상 장기 가맹점 비중이 </a:t>
            </a:r>
            <a:r>
              <a:rPr lang="en-US" altLang="ko-KR" sz="1000" b="1" u="sng">
                <a:solidFill>
                  <a:srgbClr val="000000"/>
                </a:solidFill>
                <a:cs typeface="Arial Narrow" pitchFamily="34" charset="0"/>
              </a:rPr>
              <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46.6%</a:t>
            </a:r>
            <a:r>
              <a:rPr lang="ko-KR" altLang="en-US" sz="1000" b="1" u="sng">
                <a:solidFill>
                  <a:srgbClr val="000000"/>
                </a:solidFill>
                <a:cs typeface="Arial Narrow" pitchFamily="34" charset="0"/>
              </a:rPr>
              <a:t>로 가장 낮은 지역</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40.7%</a:t>
            </a:r>
            <a:r>
              <a:rPr lang="ko-KR" altLang="en-US" sz="1000" b="1" u="sng">
                <a:solidFill>
                  <a:srgbClr val="000000"/>
                </a:solidFill>
                <a:cs typeface="Arial Narrow" pitchFamily="34" charset="0"/>
              </a:rPr>
              <a:t>로 제주도민보다 높고</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a:t>
            </a:r>
            <a:r>
              <a:rPr lang="en-US" altLang="ko-KR" sz="1000">
                <a:solidFill>
                  <a:srgbClr val="000000"/>
                </a:solidFill>
                <a:cs typeface="Arial Narrow" pitchFamily="34" charset="0"/>
              </a:rPr>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비중은 </a:t>
            </a:r>
            <a:r>
              <a:rPr lang="en-US" altLang="ko-KR" sz="1000">
                <a:solidFill>
                  <a:srgbClr val="000000"/>
                </a:solidFill>
                <a:cs typeface="Arial Narrow" pitchFamily="34" charset="0"/>
              </a:rPr>
              <a:t>7.0%</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5.8%P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비중이 높으며 더욱 증가</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소비는 수목금에 집중</a:t>
            </a:r>
          </a:p>
        </p:txBody>
      </p:sp>
      <p:sp>
        <p:nvSpPr>
          <p:cNvPr id="59" name="TextBox 58"/>
          <p:cNvSpPr txBox="1"/>
          <p:nvPr/>
        </p:nvSpPr>
        <p:spPr>
          <a:xfrm>
            <a:off x="4753345" y="5071343"/>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16%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14.5%</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68.7%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특급호텔</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대형할인점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특급호텔 매출이 최근 감소</a:t>
            </a:r>
            <a:r>
              <a:rPr lang="ko-KR" altLang="en-US" sz="1000">
                <a:solidFill>
                  <a:srgbClr val="000000"/>
                </a:solidFill>
                <a:cs typeface="Arial Narrow" pitchFamily="34" charset="0"/>
              </a:rPr>
              <a:t>하는 추세</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메르스 악재와 면세점 이전이 겹치면서</a:t>
            </a:r>
            <a:r>
              <a:rPr lang="en-US" altLang="ko-KR" sz="1000">
                <a:solidFill>
                  <a:srgbClr val="000000"/>
                </a:solidFill>
                <a:cs typeface="Arial Narrow" pitchFamily="34" charset="0"/>
              </a:rPr>
              <a:t>, 8</a:t>
            </a:r>
            <a:r>
              <a:rPr lang="ko-KR" altLang="en-US" sz="1000">
                <a:solidFill>
                  <a:srgbClr val="000000"/>
                </a:solidFill>
                <a:cs typeface="Arial Narrow" pitchFamily="34" charset="0"/>
              </a:rPr>
              <a:t>월 이후 빠른 회복세를 보였던 다른</a:t>
            </a:r>
            <a:br>
              <a:rPr lang="ko-KR" altLang="en-US" sz="1000">
                <a:solidFill>
                  <a:srgbClr val="000000"/>
                </a:solidFill>
                <a:cs typeface="Arial Narrow" pitchFamily="34" charset="0"/>
              </a:rPr>
            </a:br>
            <a:r>
              <a:rPr lang="ko-KR" altLang="en-US" sz="1000">
                <a:solidFill>
                  <a:srgbClr val="000000"/>
                </a:solidFill>
                <a:cs typeface="Arial Narrow" pitchFamily="34" charset="0"/>
              </a:rPr>
              <a:t>   지역과 달리 관광객 방문 및 소비가 더욱 감소함</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내국인 주말 소비 비중이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주말 소비는 감소하여 목금에 집중</a:t>
            </a:r>
          </a:p>
        </p:txBody>
      </p:sp>
      <p:sp>
        <p:nvSpPr>
          <p:cNvPr id="60" name="TextBox 59"/>
          <p:cNvSpPr txBox="1"/>
          <p:nvPr/>
        </p:nvSpPr>
        <p:spPr>
          <a:xfrm>
            <a:off x="254644" y="5083631"/>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17.1%</a:t>
            </a:r>
            <a:r>
              <a:rPr lang="ko-KR" altLang="en-US" sz="1000" b="1" u="sng">
                <a:solidFill>
                  <a:srgbClr val="000000"/>
                </a:solidFill>
                <a:cs typeface="Arial Narrow" pitchFamily="34" charset="0"/>
              </a:rPr>
              <a:t> 성장</a:t>
            </a:r>
            <a:endParaRPr lang="en-US" altLang="ko-KR" sz="1000" b="1" u="sng">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소비 성장율이 </a:t>
            </a:r>
            <a:r>
              <a:rPr lang="en-US" altLang="ko-KR" sz="1000">
                <a:solidFill>
                  <a:srgbClr val="000000"/>
                </a:solidFill>
                <a:cs typeface="Arial Narrow" pitchFamily="34" charset="0"/>
              </a:rPr>
              <a:t>6.9%</a:t>
            </a:r>
            <a:r>
              <a:rPr lang="ko-KR" altLang="en-US" sz="1000">
                <a:solidFill>
                  <a:srgbClr val="000000"/>
                </a:solidFill>
                <a:cs typeface="Arial Narrow" pitchFamily="34" charset="0"/>
              </a:rPr>
              <a:t>로 동부와 함께 낮은 편이지만</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법인 소비 성장</a:t>
            </a:r>
            <a:r>
              <a:rPr lang="en-US" altLang="ko-KR" sz="1000" b="1" u="sng">
                <a:solidFill>
                  <a:srgbClr val="000000"/>
                </a:solidFill>
                <a:cs typeface="Arial Narrow" pitchFamily="34" charset="0"/>
              </a:rPr>
              <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율은 </a:t>
            </a:r>
            <a:r>
              <a:rPr lang="en-US" altLang="ko-KR" sz="1000" b="1" u="sng">
                <a:solidFill>
                  <a:srgbClr val="000000"/>
                </a:solidFill>
                <a:cs typeface="Arial Narrow" pitchFamily="34" charset="0"/>
              </a:rPr>
              <a:t>15.1%</a:t>
            </a:r>
            <a:r>
              <a:rPr lang="ko-KR" altLang="en-US" sz="1000" b="1" u="sng">
                <a:solidFill>
                  <a:srgbClr val="000000"/>
                </a:solidFill>
                <a:cs typeface="Arial Narrow" pitchFamily="34" charset="0"/>
              </a:rPr>
              <a:t>로 가장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주유소</a:t>
            </a:r>
            <a:r>
              <a:rPr lang="ko-KR" altLang="en-US" sz="1000">
                <a:solidFill>
                  <a:srgbClr val="000000"/>
                </a:solidFill>
                <a:cs typeface="Arial Narrow" pitchFamily="34" charset="0"/>
              </a:rPr>
              <a:t> 업종 매출 및 </a:t>
            </a:r>
            <a:r>
              <a:rPr lang="ko-KR" altLang="en-US" sz="1000" b="1" u="sng">
                <a:solidFill>
                  <a:srgbClr val="000000"/>
                </a:solidFill>
                <a:cs typeface="Arial Narrow" pitchFamily="34" charset="0"/>
              </a:rPr>
              <a:t>신규 가맹점 비율이 높고</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창업이 증가하는 추세</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4.8%</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2.3%P </a:t>
            </a:r>
            <a:r>
              <a:rPr lang="ko-KR" altLang="en-US" sz="1000">
                <a:solidFill>
                  <a:srgbClr val="000000"/>
                </a:solidFill>
                <a:cs typeface="Arial Narrow" pitchFamily="34" charset="0"/>
              </a:rPr>
              <a:t>감소</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34.7%</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36.4% </a:t>
            </a:r>
            <a:r>
              <a:rPr lang="ko-KR" altLang="en-US" sz="1000" b="1" u="sng">
                <a:solidFill>
                  <a:srgbClr val="000000"/>
                </a:solidFill>
                <a:cs typeface="Arial Narrow" pitchFamily="34" charset="0"/>
              </a:rPr>
              <a:t>성장</a:t>
            </a:r>
          </a:p>
        </p:txBody>
      </p:sp>
      <p:grpSp>
        <p:nvGrpSpPr>
          <p:cNvPr id="3" name="그룹 2"/>
          <p:cNvGrpSpPr/>
          <p:nvPr/>
        </p:nvGrpSpPr>
        <p:grpSpPr>
          <a:xfrm>
            <a:off x="2678148" y="3104891"/>
            <a:ext cx="3550036" cy="1710260"/>
            <a:chOff x="2265806" y="3284540"/>
            <a:chExt cx="4897513" cy="2437693"/>
          </a:xfrm>
        </p:grpSpPr>
        <p:sp>
          <p:nvSpPr>
            <p:cNvPr id="61" name="자유형 60"/>
            <p:cNvSpPr/>
            <p:nvPr/>
          </p:nvSpPr>
          <p:spPr bwMode="auto">
            <a:xfrm>
              <a:off x="2265806" y="4984856"/>
              <a:ext cx="83769" cy="65747"/>
            </a:xfrm>
            <a:custGeom>
              <a:avLst/>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2" name="자유형 61"/>
            <p:cNvSpPr/>
            <p:nvPr/>
          </p:nvSpPr>
          <p:spPr bwMode="auto">
            <a:xfrm>
              <a:off x="2749691" y="4283893"/>
              <a:ext cx="56174" cy="46529"/>
            </a:xfrm>
            <a:custGeom>
              <a:avLst/>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3" name="자유형 62"/>
            <p:cNvSpPr/>
            <p:nvPr/>
          </p:nvSpPr>
          <p:spPr bwMode="auto">
            <a:xfrm>
              <a:off x="2523024" y="3543482"/>
              <a:ext cx="299594" cy="279172"/>
            </a:xfrm>
            <a:custGeom>
              <a:avLst/>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4" name="자유형 63"/>
            <p:cNvSpPr/>
            <p:nvPr/>
          </p:nvSpPr>
          <p:spPr bwMode="auto">
            <a:xfrm>
              <a:off x="2320994" y="3415023"/>
              <a:ext cx="160638" cy="165885"/>
            </a:xfrm>
            <a:custGeom>
              <a:avLst/>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5" name="자유형 64"/>
            <p:cNvSpPr/>
            <p:nvPr/>
          </p:nvSpPr>
          <p:spPr bwMode="auto">
            <a:xfrm>
              <a:off x="4516707" y="5600854"/>
              <a:ext cx="45334" cy="35402"/>
            </a:xfrm>
            <a:custGeom>
              <a:avLst/>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6" name="자유형 65"/>
            <p:cNvSpPr/>
            <p:nvPr/>
          </p:nvSpPr>
          <p:spPr bwMode="auto">
            <a:xfrm>
              <a:off x="4642852" y="5536119"/>
              <a:ext cx="52232" cy="33379"/>
            </a:xfrm>
            <a:custGeom>
              <a:avLst/>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7" name="자유형 66"/>
            <p:cNvSpPr/>
            <p:nvPr/>
          </p:nvSpPr>
          <p:spPr bwMode="auto">
            <a:xfrm>
              <a:off x="6499550" y="3675987"/>
              <a:ext cx="137971" cy="177011"/>
            </a:xfrm>
            <a:custGeom>
              <a:avLst/>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8" name="자유형 67"/>
            <p:cNvSpPr/>
            <p:nvPr/>
          </p:nvSpPr>
          <p:spPr bwMode="auto">
            <a:xfrm>
              <a:off x="4416185" y="3372540"/>
              <a:ext cx="908639" cy="1156134"/>
            </a:xfrm>
            <a:custGeom>
              <a:avLst/>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9" name="자유형 68"/>
            <p:cNvSpPr/>
            <p:nvPr/>
          </p:nvSpPr>
          <p:spPr bwMode="auto">
            <a:xfrm>
              <a:off x="5192766" y="3284540"/>
              <a:ext cx="1226958" cy="999353"/>
            </a:xfrm>
            <a:custGeom>
              <a:avLst/>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0" name="자유형 69"/>
            <p:cNvSpPr/>
            <p:nvPr/>
          </p:nvSpPr>
          <p:spPr bwMode="auto">
            <a:xfrm>
              <a:off x="2937922" y="3791297"/>
              <a:ext cx="920465" cy="943721"/>
            </a:xfrm>
            <a:custGeom>
              <a:avLst/>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1" name="자유형 70"/>
            <p:cNvSpPr/>
            <p:nvPr/>
          </p:nvSpPr>
          <p:spPr bwMode="auto">
            <a:xfrm>
              <a:off x="2393922" y="4216124"/>
              <a:ext cx="916522" cy="786940"/>
            </a:xfrm>
            <a:custGeom>
              <a:avLst/>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2" name="자유형 71"/>
            <p:cNvSpPr/>
            <p:nvPr/>
          </p:nvSpPr>
          <p:spPr bwMode="auto">
            <a:xfrm>
              <a:off x="2389980" y="4760306"/>
              <a:ext cx="879074" cy="961927"/>
            </a:xfrm>
            <a:custGeom>
              <a:avLst/>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3" name="자유형 72"/>
            <p:cNvSpPr/>
            <p:nvPr/>
          </p:nvSpPr>
          <p:spPr bwMode="auto">
            <a:xfrm>
              <a:off x="3164590" y="4621731"/>
              <a:ext cx="688870" cy="846618"/>
            </a:xfrm>
            <a:custGeom>
              <a:avLst/>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4" name="자유형 73"/>
            <p:cNvSpPr/>
            <p:nvPr/>
          </p:nvSpPr>
          <p:spPr bwMode="auto">
            <a:xfrm>
              <a:off x="5535723" y="3694194"/>
              <a:ext cx="1046610" cy="1280548"/>
            </a:xfrm>
            <a:custGeom>
              <a:avLst/>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5" name="자유형 74"/>
            <p:cNvSpPr/>
            <p:nvPr/>
          </p:nvSpPr>
          <p:spPr bwMode="auto">
            <a:xfrm>
              <a:off x="4423084" y="4444720"/>
              <a:ext cx="1164871" cy="998341"/>
            </a:xfrm>
            <a:custGeom>
              <a:avLst/>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6" name="자유형 75"/>
            <p:cNvSpPr/>
            <p:nvPr/>
          </p:nvSpPr>
          <p:spPr bwMode="auto">
            <a:xfrm>
              <a:off x="4770968" y="4097779"/>
              <a:ext cx="1230900" cy="1048917"/>
            </a:xfrm>
            <a:custGeom>
              <a:avLst/>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7" name="자유형 76"/>
            <p:cNvSpPr/>
            <p:nvPr/>
          </p:nvSpPr>
          <p:spPr bwMode="auto">
            <a:xfrm>
              <a:off x="3422793" y="3650700"/>
              <a:ext cx="1000291" cy="1001376"/>
            </a:xfrm>
            <a:custGeom>
              <a:avLst/>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8" name="자유형 77"/>
            <p:cNvSpPr/>
            <p:nvPr/>
          </p:nvSpPr>
          <p:spPr bwMode="auto">
            <a:xfrm>
              <a:off x="3548938" y="4513501"/>
              <a:ext cx="1183596" cy="1012502"/>
            </a:xfrm>
            <a:custGeom>
              <a:avLst/>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9" name="자유형 78"/>
            <p:cNvSpPr/>
            <p:nvPr/>
          </p:nvSpPr>
          <p:spPr bwMode="auto">
            <a:xfrm>
              <a:off x="3952011" y="3485827"/>
              <a:ext cx="802204" cy="1044869"/>
            </a:xfrm>
            <a:custGeom>
              <a:avLst/>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80" name="TextBox 38"/>
            <p:cNvSpPr txBox="1">
              <a:spLocks noChangeArrowheads="1"/>
            </p:cNvSpPr>
            <p:nvPr/>
          </p:nvSpPr>
          <p:spPr bwMode="auto">
            <a:xfrm>
              <a:off x="4146899" y="3863113"/>
              <a:ext cx="486341"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제주</a:t>
              </a:r>
            </a:p>
          </p:txBody>
        </p:sp>
        <p:sp>
          <p:nvSpPr>
            <p:cNvPr id="81" name="TextBox 40"/>
            <p:cNvSpPr txBox="1">
              <a:spLocks noChangeArrowheads="1"/>
            </p:cNvSpPr>
            <p:nvPr/>
          </p:nvSpPr>
          <p:spPr bwMode="auto">
            <a:xfrm>
              <a:off x="4651850" y="3816585"/>
              <a:ext cx="630665"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조천읍</a:t>
              </a:r>
              <a:endParaRPr lang="en-US" altLang="ko-KR" sz="700" smtClean="0">
                <a:solidFill>
                  <a:srgbClr val="000000"/>
                </a:solidFill>
                <a:latin typeface="NOVA Medium" pitchFamily="2" charset="-127"/>
                <a:ea typeface="NOVA Medium" pitchFamily="2" charset="-127"/>
              </a:endParaRPr>
            </a:p>
            <a:p>
              <a:pPr algn="ctr"/>
              <a:endParaRPr lang="ko-KR" altLang="en-US" sz="700">
                <a:solidFill>
                  <a:srgbClr val="000000"/>
                </a:solidFill>
                <a:latin typeface="NOVA Medium" pitchFamily="2" charset="-127"/>
                <a:ea typeface="NOVA Medium" pitchFamily="2" charset="-127"/>
              </a:endParaRPr>
            </a:p>
          </p:txBody>
        </p:sp>
        <p:sp>
          <p:nvSpPr>
            <p:cNvPr id="82" name="TextBox 41"/>
            <p:cNvSpPr txBox="1">
              <a:spLocks noChangeArrowheads="1"/>
            </p:cNvSpPr>
            <p:nvPr/>
          </p:nvSpPr>
          <p:spPr bwMode="auto">
            <a:xfrm>
              <a:off x="5335099" y="3633505"/>
              <a:ext cx="629382" cy="13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구좌읍</a:t>
              </a: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ko-KR" altLang="en-US" sz="700">
                <a:solidFill>
                  <a:srgbClr val="000000"/>
                </a:solidFill>
                <a:latin typeface="NOVA Medium" pitchFamily="2" charset="-127"/>
                <a:ea typeface="NOVA Medium" pitchFamily="2" charset="-127"/>
              </a:endParaRPr>
            </a:p>
          </p:txBody>
        </p:sp>
        <p:sp>
          <p:nvSpPr>
            <p:cNvPr id="83" name="TextBox 42"/>
            <p:cNvSpPr txBox="1">
              <a:spLocks noChangeArrowheads="1"/>
            </p:cNvSpPr>
            <p:nvPr/>
          </p:nvSpPr>
          <p:spPr bwMode="auto">
            <a:xfrm>
              <a:off x="5669188" y="4229272"/>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성산읍</a:t>
              </a:r>
              <a:endParaRPr lang="ko-KR" altLang="en-US" sz="700">
                <a:solidFill>
                  <a:srgbClr val="000000"/>
                </a:solidFill>
                <a:latin typeface="NOVA Medium" pitchFamily="2" charset="-127"/>
                <a:ea typeface="NOVA Medium" pitchFamily="2" charset="-127"/>
              </a:endParaRPr>
            </a:p>
          </p:txBody>
        </p:sp>
        <p:sp>
          <p:nvSpPr>
            <p:cNvPr id="84" name="TextBox 43"/>
            <p:cNvSpPr txBox="1">
              <a:spLocks noChangeArrowheads="1"/>
            </p:cNvSpPr>
            <p:nvPr/>
          </p:nvSpPr>
          <p:spPr bwMode="auto">
            <a:xfrm>
              <a:off x="4990172" y="4379985"/>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표선면</a:t>
              </a:r>
            </a:p>
          </p:txBody>
        </p:sp>
        <p:sp>
          <p:nvSpPr>
            <p:cNvPr id="85" name="TextBox 44"/>
            <p:cNvSpPr txBox="1">
              <a:spLocks noChangeArrowheads="1"/>
            </p:cNvSpPr>
            <p:nvPr/>
          </p:nvSpPr>
          <p:spPr bwMode="auto">
            <a:xfrm>
              <a:off x="4672544" y="4780534"/>
              <a:ext cx="63066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남원읍</a:t>
              </a:r>
            </a:p>
          </p:txBody>
        </p:sp>
        <p:sp>
          <p:nvSpPr>
            <p:cNvPr id="86" name="TextBox 45"/>
            <p:cNvSpPr txBox="1">
              <a:spLocks noChangeArrowheads="1"/>
            </p:cNvSpPr>
            <p:nvPr/>
          </p:nvSpPr>
          <p:spPr bwMode="auto">
            <a:xfrm>
              <a:off x="3872826" y="4899299"/>
              <a:ext cx="689559"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FFFFFF"/>
                  </a:solidFill>
                  <a:latin typeface="NOVA Medium" pitchFamily="2" charset="-127"/>
                  <a:ea typeface="NOVA Medium" pitchFamily="2" charset="-127"/>
                </a:rPr>
                <a:t>서귀포</a:t>
              </a:r>
              <a:endParaRPr lang="en-US" altLang="ko-KR" sz="700">
                <a:solidFill>
                  <a:srgbClr val="FFFFFF"/>
                </a:solidFill>
                <a:latin typeface="NOVA Medium" pitchFamily="2" charset="-127"/>
                <a:ea typeface="NOVA Medium" pitchFamily="2" charset="-127"/>
              </a:endParaRPr>
            </a:p>
          </p:txBody>
        </p:sp>
        <p:sp>
          <p:nvSpPr>
            <p:cNvPr id="87" name="TextBox 46"/>
            <p:cNvSpPr txBox="1">
              <a:spLocks noChangeArrowheads="1"/>
            </p:cNvSpPr>
            <p:nvPr/>
          </p:nvSpPr>
          <p:spPr bwMode="auto">
            <a:xfrm>
              <a:off x="3158803" y="4803799"/>
              <a:ext cx="63066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안덕면</a:t>
              </a:r>
            </a:p>
          </p:txBody>
        </p:sp>
        <p:sp>
          <p:nvSpPr>
            <p:cNvPr id="88" name="TextBox 47"/>
            <p:cNvSpPr txBox="1">
              <a:spLocks noChangeArrowheads="1"/>
            </p:cNvSpPr>
            <p:nvPr/>
          </p:nvSpPr>
          <p:spPr bwMode="auto">
            <a:xfrm>
              <a:off x="3024081" y="4209043"/>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한림읍</a:t>
              </a:r>
            </a:p>
          </p:txBody>
        </p:sp>
        <p:sp>
          <p:nvSpPr>
            <p:cNvPr id="89" name="TextBox 48"/>
            <p:cNvSpPr txBox="1">
              <a:spLocks noChangeArrowheads="1"/>
            </p:cNvSpPr>
            <p:nvPr/>
          </p:nvSpPr>
          <p:spPr bwMode="auto">
            <a:xfrm>
              <a:off x="3484315" y="4087663"/>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애월읍</a:t>
              </a:r>
            </a:p>
          </p:txBody>
        </p:sp>
        <p:sp>
          <p:nvSpPr>
            <p:cNvPr id="90" name="TextBox 49"/>
            <p:cNvSpPr txBox="1">
              <a:spLocks noChangeArrowheads="1"/>
            </p:cNvSpPr>
            <p:nvPr/>
          </p:nvSpPr>
          <p:spPr bwMode="auto">
            <a:xfrm>
              <a:off x="2577647" y="4565086"/>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한경면</a:t>
              </a:r>
            </a:p>
          </p:txBody>
        </p:sp>
        <p:sp>
          <p:nvSpPr>
            <p:cNvPr id="91" name="TextBox 50"/>
            <p:cNvSpPr txBox="1">
              <a:spLocks noChangeArrowheads="1"/>
            </p:cNvSpPr>
            <p:nvPr/>
          </p:nvSpPr>
          <p:spPr bwMode="auto">
            <a:xfrm>
              <a:off x="2520488" y="5056672"/>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대정읍</a:t>
              </a:r>
            </a:p>
          </p:txBody>
        </p:sp>
        <p:sp>
          <p:nvSpPr>
            <p:cNvPr id="92" name="TextBox 51"/>
            <p:cNvSpPr txBox="1">
              <a:spLocks noChangeArrowheads="1"/>
            </p:cNvSpPr>
            <p:nvPr/>
          </p:nvSpPr>
          <p:spPr bwMode="auto">
            <a:xfrm>
              <a:off x="6547532" y="3525274"/>
              <a:ext cx="616094"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우도면</a:t>
              </a:r>
            </a:p>
          </p:txBody>
        </p:sp>
        <p:sp>
          <p:nvSpPr>
            <p:cNvPr id="93" name="TextBox 52"/>
            <p:cNvSpPr txBox="1">
              <a:spLocks noChangeArrowheads="1"/>
            </p:cNvSpPr>
            <p:nvPr/>
          </p:nvSpPr>
          <p:spPr bwMode="auto">
            <a:xfrm>
              <a:off x="2409509" y="3301736"/>
              <a:ext cx="627156"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추자면</a:t>
              </a:r>
            </a:p>
          </p:txBody>
        </p:sp>
      </p:grpSp>
    </p:spTree>
    <p:extLst>
      <p:ext uri="{BB962C8B-B14F-4D97-AF65-F5344CB8AC3E}">
        <p14:creationId xmlns:p14="http://schemas.microsoft.com/office/powerpoint/2010/main" val="230214358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동향 분석</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a:t>     </a:t>
            </a:r>
            <a:r>
              <a:rPr lang="ko-KR" altLang="en-US" smtClean="0"/>
              <a:t> 트렌드 전망 및 제언</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pSp>
        <p:nvGrpSpPr>
          <p:cNvPr id="3" name="그룹 2"/>
          <p:cNvGrpSpPr/>
          <p:nvPr/>
        </p:nvGrpSpPr>
        <p:grpSpPr>
          <a:xfrm>
            <a:off x="275345" y="1196752"/>
            <a:ext cx="8595069" cy="5102457"/>
            <a:chOff x="275345" y="1196752"/>
            <a:chExt cx="8595069" cy="5102457"/>
          </a:xfrm>
        </p:grpSpPr>
        <p:sp>
          <p:nvSpPr>
            <p:cNvPr id="11" name="모서리가 둥근 직사각형 10"/>
            <p:cNvSpPr/>
            <p:nvPr/>
          </p:nvSpPr>
          <p:spPr>
            <a:xfrm>
              <a:off x="280712" y="2168694"/>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8" name="모서리가 둥근 직사각형 27"/>
            <p:cNvSpPr/>
            <p:nvPr/>
          </p:nvSpPr>
          <p:spPr>
            <a:xfrm>
              <a:off x="280712" y="1484784"/>
              <a:ext cx="8575764" cy="683861"/>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7" name="모서리가 둥근 직사각형 6"/>
            <p:cNvSpPr/>
            <p:nvPr/>
          </p:nvSpPr>
          <p:spPr>
            <a:xfrm>
              <a:off x="275345" y="119675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1</a:t>
              </a:r>
              <a:endParaRPr lang="ko-KR" altLang="en-US" sz="1100">
                <a:solidFill>
                  <a:srgbClr val="FFFFFF"/>
                </a:solidFill>
              </a:endParaRPr>
            </a:p>
          </p:txBody>
        </p:sp>
        <p:sp>
          <p:nvSpPr>
            <p:cNvPr id="9" name="직사각형 8"/>
            <p:cNvSpPr/>
            <p:nvPr/>
          </p:nvSpPr>
          <p:spPr>
            <a:xfrm>
              <a:off x="359532" y="1484618"/>
              <a:ext cx="842493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공항과 면세점이 위치한 북부지역에서 중국인 관광객 소비의 대부분이 발생하고 있으며</a:t>
              </a:r>
              <a:r>
                <a:rPr lang="en-US" altLang="ko-KR" sz="1400" spc="100">
                  <a:ln>
                    <a:solidFill>
                      <a:prstClr val="black">
                        <a:alpha val="20000"/>
                      </a:prstClr>
                    </a:solidFill>
                  </a:ln>
                  <a:solidFill>
                    <a:srgbClr val="000000"/>
                  </a:solidFill>
                  <a:ea typeface="NOVA Bold"/>
                  <a:cs typeface="Arial" pitchFamily="34" charset="0"/>
                </a:rPr>
                <a:t>,</a:t>
              </a:r>
              <a:br>
                <a:rPr lang="en-US" altLang="ko-KR" sz="1400" spc="100">
                  <a:ln>
                    <a:solidFill>
                      <a:prstClr val="black">
                        <a:alpha val="20000"/>
                      </a:prstClr>
                    </a:solidFill>
                  </a:ln>
                  <a:solidFill>
                    <a:srgbClr val="000000"/>
                  </a:solidFill>
                  <a:ea typeface="NOVA Bold"/>
                  <a:cs typeface="Arial" pitchFamily="34" charset="0"/>
                </a:rPr>
              </a:br>
              <a:r>
                <a:rPr lang="ko-KR" altLang="en-US" sz="1400" spc="100">
                  <a:ln>
                    <a:solidFill>
                      <a:prstClr val="black">
                        <a:alpha val="20000"/>
                      </a:prstClr>
                    </a:solidFill>
                  </a:ln>
                  <a:solidFill>
                    <a:srgbClr val="000000"/>
                  </a:solidFill>
                  <a:ea typeface="NOVA Bold"/>
                  <a:cs typeface="Arial" pitchFamily="34" charset="0"/>
                </a:rPr>
                <a:t>다른 지역에서의 중국인 관광객 소비는 최근 더욱 감소하는 추세</a:t>
              </a:r>
              <a:endParaRPr lang="ko-KR" altLang="en-US" sz="1400" spc="100">
                <a:ln>
                  <a:solidFill>
                    <a:prstClr val="black">
                      <a:alpha val="20000"/>
                    </a:prstClr>
                  </a:solidFill>
                </a:ln>
                <a:solidFill>
                  <a:srgbClr val="000000">
                    <a:lumMod val="65000"/>
                    <a:lumOff val="35000"/>
                  </a:srgbClr>
                </a:solidFill>
                <a:ea typeface="NOVA Bold"/>
                <a:cs typeface="Arial" pitchFamily="34" charset="0"/>
              </a:endParaRPr>
            </a:p>
          </p:txBody>
        </p:sp>
        <p:sp>
          <p:nvSpPr>
            <p:cNvPr id="10" name="직사각형 9"/>
            <p:cNvSpPr/>
            <p:nvPr/>
          </p:nvSpPr>
          <p:spPr>
            <a:xfrm>
              <a:off x="359532" y="2124144"/>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서부 지역 등 특히 중국인 관광객 소비가 저조한 지역에 대한 정책적 지원 필요</a:t>
              </a:r>
              <a:endParaRPr lang="ko-KR" altLang="en-US" sz="1400" spc="100">
                <a:ln>
                  <a:solidFill>
                    <a:prstClr val="black">
                      <a:alpha val="20000"/>
                    </a:prstClr>
                  </a:solidFill>
                </a:ln>
                <a:solidFill>
                  <a:srgbClr val="FFFFFF"/>
                </a:solidFill>
                <a:ea typeface="NOVA Bold"/>
                <a:cs typeface="Arial" pitchFamily="34" charset="0"/>
              </a:endParaRPr>
            </a:p>
          </p:txBody>
        </p:sp>
        <p:sp>
          <p:nvSpPr>
            <p:cNvPr id="12" name="모서리가 둥근 직사각형 11"/>
            <p:cNvSpPr/>
            <p:nvPr/>
          </p:nvSpPr>
          <p:spPr>
            <a:xfrm>
              <a:off x="280712" y="3420205"/>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3" name="모서리가 둥근 직사각형 12"/>
            <p:cNvSpPr/>
            <p:nvPr/>
          </p:nvSpPr>
          <p:spPr>
            <a:xfrm>
              <a:off x="280712" y="2996786"/>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4" name="모서리가 둥근 직사각형 13"/>
            <p:cNvSpPr/>
            <p:nvPr/>
          </p:nvSpPr>
          <p:spPr>
            <a:xfrm>
              <a:off x="275345" y="2708754"/>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2</a:t>
              </a:r>
              <a:endParaRPr lang="ko-KR" altLang="en-US" sz="1100">
                <a:solidFill>
                  <a:srgbClr val="FFFFFF"/>
                </a:solidFill>
              </a:endParaRPr>
            </a:p>
          </p:txBody>
        </p:sp>
        <p:sp>
          <p:nvSpPr>
            <p:cNvPr id="15" name="직사각형 14"/>
            <p:cNvSpPr/>
            <p:nvPr/>
          </p:nvSpPr>
          <p:spPr>
            <a:xfrm>
              <a:off x="359532" y="2996703"/>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대부분 지역에서 최근 신규 창업이 활발하게 이루어지고 있으며</a:t>
              </a:r>
              <a:r>
                <a:rPr lang="en-US" altLang="ko-KR" sz="1400" spc="100">
                  <a:ln>
                    <a:solidFill>
                      <a:prstClr val="black">
                        <a:alpha val="20000"/>
                      </a:prstClr>
                    </a:solidFill>
                  </a:ln>
                  <a:solidFill>
                    <a:srgbClr val="000000"/>
                  </a:solidFill>
                  <a:ea typeface="NOVA Bold"/>
                  <a:cs typeface="Arial" pitchFamily="34" charset="0"/>
                </a:rPr>
                <a:t>, 1</a:t>
              </a:r>
              <a:r>
                <a:rPr lang="ko-KR" altLang="en-US" sz="1400" spc="100">
                  <a:ln>
                    <a:solidFill>
                      <a:prstClr val="black">
                        <a:alpha val="20000"/>
                      </a:prstClr>
                    </a:solidFill>
                  </a:ln>
                  <a:solidFill>
                    <a:srgbClr val="000000"/>
                  </a:solidFill>
                  <a:ea typeface="NOVA Bold"/>
                  <a:cs typeface="Arial" pitchFamily="34" charset="0"/>
                </a:rPr>
                <a:t>년 미만 영업 가맹점 비중 증가</a:t>
              </a:r>
              <a:endParaRPr lang="ko-KR" altLang="en-US" sz="1400" spc="100">
                <a:ln>
                  <a:solidFill>
                    <a:prstClr val="black">
                      <a:alpha val="20000"/>
                    </a:prstClr>
                  </a:solidFill>
                </a:ln>
                <a:solidFill>
                  <a:srgbClr val="000000">
                    <a:lumMod val="65000"/>
                    <a:lumOff val="35000"/>
                  </a:srgbClr>
                </a:solidFill>
                <a:ea typeface="NOVA Bold"/>
                <a:cs typeface="Arial" pitchFamily="34" charset="0"/>
              </a:endParaRPr>
            </a:p>
          </p:txBody>
        </p:sp>
        <p:sp>
          <p:nvSpPr>
            <p:cNvPr id="16" name="직사각형 15"/>
            <p:cNvSpPr/>
            <p:nvPr/>
          </p:nvSpPr>
          <p:spPr>
            <a:xfrm>
              <a:off x="359532" y="3375655"/>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질적인 성장을 위해</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지역</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업종별로 전략적인 창업 가이드 필요</a:t>
              </a:r>
              <a:endParaRPr lang="en-US" altLang="ko-KR" sz="1400" spc="100">
                <a:ln>
                  <a:solidFill>
                    <a:prstClr val="black">
                      <a:alpha val="20000"/>
                    </a:prstClr>
                  </a:solidFill>
                </a:ln>
                <a:solidFill>
                  <a:srgbClr val="FFFFFF"/>
                </a:solidFill>
                <a:ea typeface="NOVA Bold"/>
                <a:cs typeface="Arial" pitchFamily="34" charset="0"/>
              </a:endParaRPr>
            </a:p>
          </p:txBody>
        </p:sp>
        <p:sp>
          <p:nvSpPr>
            <p:cNvPr id="17" name="모서리가 둥근 직사각형 16"/>
            <p:cNvSpPr/>
            <p:nvPr/>
          </p:nvSpPr>
          <p:spPr>
            <a:xfrm>
              <a:off x="294650" y="4661682"/>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94650" y="4238263"/>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9" name="모서리가 둥근 직사각형 18"/>
            <p:cNvSpPr/>
            <p:nvPr/>
          </p:nvSpPr>
          <p:spPr>
            <a:xfrm>
              <a:off x="289283" y="395023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3</a:t>
              </a:r>
              <a:endParaRPr lang="ko-KR" altLang="en-US" sz="1100">
                <a:solidFill>
                  <a:srgbClr val="FFFFFF"/>
                </a:solidFill>
              </a:endParaRPr>
            </a:p>
          </p:txBody>
        </p:sp>
        <p:sp>
          <p:nvSpPr>
            <p:cNvPr id="20" name="직사각형 19"/>
            <p:cNvSpPr/>
            <p:nvPr/>
          </p:nvSpPr>
          <p:spPr>
            <a:xfrm>
              <a:off x="373470" y="4238180"/>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모든 지역에서 젊은 관광객이 빠르게 늘고 있으며</a:t>
              </a:r>
              <a:r>
                <a:rPr lang="en-US" altLang="ko-KR" sz="1400" spc="100">
                  <a:ln>
                    <a:solidFill>
                      <a:prstClr val="black">
                        <a:alpha val="20000"/>
                      </a:prstClr>
                    </a:solidFill>
                  </a:ln>
                  <a:solidFill>
                    <a:srgbClr val="000000"/>
                  </a:solidFill>
                  <a:ea typeface="NOVA Bold"/>
                  <a:cs typeface="Arial" pitchFamily="34" charset="0"/>
                </a:rPr>
                <a:t>, </a:t>
              </a:r>
              <a:r>
                <a:rPr lang="ko-KR" altLang="en-US" sz="1400" spc="100">
                  <a:ln>
                    <a:solidFill>
                      <a:prstClr val="black">
                        <a:alpha val="20000"/>
                      </a:prstClr>
                    </a:solidFill>
                  </a:ln>
                  <a:solidFill>
                    <a:srgbClr val="000000"/>
                  </a:solidFill>
                  <a:ea typeface="NOVA Bold"/>
                  <a:cs typeface="Arial" pitchFamily="34" charset="0"/>
                </a:rPr>
                <a:t>고객 수 뿐 아니라 소비금액 비중도 증가</a:t>
              </a:r>
              <a:endParaRPr lang="en-US" altLang="ko-KR" sz="1400" spc="100">
                <a:ln>
                  <a:solidFill>
                    <a:prstClr val="black">
                      <a:alpha val="20000"/>
                    </a:prstClr>
                  </a:solidFill>
                </a:ln>
                <a:solidFill>
                  <a:srgbClr val="000000"/>
                </a:solidFill>
                <a:ea typeface="NOVA Bold"/>
                <a:cs typeface="Arial" pitchFamily="34" charset="0"/>
              </a:endParaRPr>
            </a:p>
          </p:txBody>
        </p:sp>
        <p:sp>
          <p:nvSpPr>
            <p:cNvPr id="21" name="직사각형 20"/>
            <p:cNvSpPr/>
            <p:nvPr/>
          </p:nvSpPr>
          <p:spPr>
            <a:xfrm>
              <a:off x="373470" y="4617132"/>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특히 </a:t>
              </a:r>
              <a:r>
                <a:rPr lang="en-US" altLang="ko-KR" sz="1400" spc="100">
                  <a:ln>
                    <a:solidFill>
                      <a:prstClr val="black">
                        <a:alpha val="20000"/>
                      </a:prstClr>
                    </a:solidFill>
                  </a:ln>
                  <a:solidFill>
                    <a:srgbClr val="FFFFFF"/>
                  </a:solidFill>
                  <a:latin typeface="NOVA Bold"/>
                  <a:ea typeface="NOVA Bold"/>
                  <a:cs typeface="Arial" pitchFamily="34" charset="0"/>
                </a:rPr>
                <a:t>2-30</a:t>
              </a:r>
              <a:r>
                <a:rPr lang="ko-KR" altLang="en-US" sz="1400" spc="100">
                  <a:ln>
                    <a:solidFill>
                      <a:prstClr val="black">
                        <a:alpha val="20000"/>
                      </a:prstClr>
                    </a:solidFill>
                  </a:ln>
                  <a:solidFill>
                    <a:srgbClr val="FFFFFF"/>
                  </a:solidFill>
                  <a:ea typeface="NOVA Bold"/>
                  <a:cs typeface="Arial" pitchFamily="34" charset="0"/>
                </a:rPr>
                <a:t>대 여성 고객의 인당 매출액이 증가하는 것에 주목</a:t>
              </a:r>
              <a:endParaRPr lang="en-US" altLang="ko-KR" sz="1400" spc="100">
                <a:ln>
                  <a:solidFill>
                    <a:prstClr val="black">
                      <a:alpha val="20000"/>
                    </a:prstClr>
                  </a:solidFill>
                </a:ln>
                <a:solidFill>
                  <a:srgbClr val="FFFFFF"/>
                </a:solidFill>
                <a:ea typeface="NOVA Bold"/>
                <a:cs typeface="Arial" pitchFamily="34" charset="0"/>
              </a:endParaRPr>
            </a:p>
          </p:txBody>
        </p:sp>
        <p:sp>
          <p:nvSpPr>
            <p:cNvPr id="22" name="모서리가 둥근 직사각형 21"/>
            <p:cNvSpPr/>
            <p:nvPr/>
          </p:nvSpPr>
          <p:spPr>
            <a:xfrm>
              <a:off x="294650" y="5911877"/>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3" name="모서리가 둥근 직사각형 22"/>
            <p:cNvSpPr/>
            <p:nvPr/>
          </p:nvSpPr>
          <p:spPr>
            <a:xfrm>
              <a:off x="294650" y="5488458"/>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4" name="모서리가 둥근 직사각형 23"/>
            <p:cNvSpPr/>
            <p:nvPr/>
          </p:nvSpPr>
          <p:spPr>
            <a:xfrm>
              <a:off x="289283" y="5200426"/>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4</a:t>
              </a:r>
              <a:endParaRPr lang="ko-KR" altLang="en-US" sz="1100">
                <a:solidFill>
                  <a:srgbClr val="FFFFFF"/>
                </a:solidFill>
              </a:endParaRPr>
            </a:p>
          </p:txBody>
        </p:sp>
        <p:sp>
          <p:nvSpPr>
            <p:cNvPr id="25" name="직사각형 24"/>
            <p:cNvSpPr/>
            <p:nvPr/>
          </p:nvSpPr>
          <p:spPr>
            <a:xfrm>
              <a:off x="373470" y="5488375"/>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면세점 쇼핑 비중이 낮은 지역들에서는 중국인 관광객의 주말 소비가 감소하고 주말전</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목</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금</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에 집중</a:t>
              </a:r>
              <a:endParaRPr lang="en-US" altLang="ko-KR" sz="1400" spc="100">
                <a:ln>
                  <a:solidFill>
                    <a:prstClr val="black">
                      <a:alpha val="20000"/>
                    </a:prstClr>
                  </a:solidFill>
                </a:ln>
                <a:solidFill>
                  <a:srgbClr val="000000"/>
                </a:solidFill>
                <a:ea typeface="NOVA Bold"/>
                <a:cs typeface="Arial" pitchFamily="34" charset="0"/>
              </a:endParaRPr>
            </a:p>
          </p:txBody>
        </p:sp>
        <p:sp>
          <p:nvSpPr>
            <p:cNvPr id="26" name="직사각형 25"/>
            <p:cNvSpPr/>
            <p:nvPr/>
          </p:nvSpPr>
          <p:spPr>
            <a:xfrm>
              <a:off x="373470" y="5867327"/>
              <a:ext cx="8496944"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면세점 외에도 중국인 관광객의 주말 소비를 유도할 수 있는 다양한 관광 컨텐츠 개발 필요</a:t>
              </a:r>
              <a:endParaRPr lang="en-US" altLang="ko-KR" sz="1400" spc="100">
                <a:ln>
                  <a:solidFill>
                    <a:prstClr val="black">
                      <a:alpha val="20000"/>
                    </a:prstClr>
                  </a:solidFill>
                </a:ln>
                <a:solidFill>
                  <a:srgbClr val="FFFFFF"/>
                </a:solidFill>
                <a:ea typeface="NOVA Bold"/>
                <a:cs typeface="Arial" pitchFamily="34" charset="0"/>
              </a:endParaRPr>
            </a:p>
          </p:txBody>
        </p:sp>
      </p:grpSp>
    </p:spTree>
    <p:extLst>
      <p:ext uri="{BB962C8B-B14F-4D97-AF65-F5344CB8AC3E}">
        <p14:creationId xmlns:p14="http://schemas.microsoft.com/office/powerpoint/2010/main" val="22124973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98833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3.</a:t>
            </a:r>
            <a:endParaRPr lang="ko-KR" altLang="en-US"/>
          </a:p>
        </p:txBody>
      </p:sp>
      <p:sp>
        <p:nvSpPr>
          <p:cNvPr id="10" name="TextBox 9"/>
          <p:cNvSpPr txBox="1"/>
          <p:nvPr/>
        </p:nvSpPr>
        <p:spPr>
          <a:xfrm>
            <a:off x="359532" y="2433082"/>
            <a:ext cx="442849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Ⅲ. </a:t>
            </a:r>
            <a:r>
              <a:rPr lang="ko-KR" altLang="en-US" sz="2000" smtClean="0">
                <a:solidFill>
                  <a:srgbClr val="00B050"/>
                </a:solidFill>
                <a:latin typeface="NOVA Bold" panose="00000800000000000000" pitchFamily="2" charset="-127"/>
                <a:ea typeface="NOVA Bold" panose="00000800000000000000" pitchFamily="2" charset="-127"/>
              </a:rPr>
              <a:t>시장별 업종 분포 및 매출 비교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5040052" y="2240868"/>
            <a:ext cx="3780420" cy="2677656"/>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동문시장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서문시장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보성시장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매일올레시장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모슬포 중앙시장 업종 및 특성분석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향토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민속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중문 향토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p:txBody>
      </p:sp>
      <p:cxnSp>
        <p:nvCxnSpPr>
          <p:cNvPr id="12" name="직선 연결선 11"/>
          <p:cNvCxnSpPr/>
          <p:nvPr/>
        </p:nvCxnSpPr>
        <p:spPr>
          <a:xfrm flipH="1">
            <a:off x="4824028" y="2433082"/>
            <a:ext cx="0" cy="2328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7675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동문시장 현황</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5" y="2420888"/>
            <a:ext cx="4759856" cy="3096344"/>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3660869481"/>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의류</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유통업영리</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가전제품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240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33</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17</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58%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8%</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3087597076"/>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동문로 </a:t>
                      </a: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10</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10</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a:t>
                      </a:r>
                      <a:r>
                        <a:rPr lang="en-US" altLang="ko-KR" sz="1200" b="0" i="0" u="none" strike="noStrike" baseline="0" smtClean="0">
                          <a:solidFill>
                            <a:srgbClr val="FF0000"/>
                          </a:solidFill>
                          <a:latin typeface="+mn-ea"/>
                          <a:ea typeface="+mn-ea"/>
                        </a:rPr>
                        <a:t> (0.9km),</a:t>
                      </a:r>
                    </a:p>
                    <a:p>
                      <a:pPr algn="ctr" rtl="0" fontAlgn="ctr"/>
                      <a:r>
                        <a:rPr lang="ko-KR" altLang="en-US" sz="1200" b="0" i="0" u="none" strike="noStrike" baseline="0" smtClean="0">
                          <a:solidFill>
                            <a:srgbClr val="FF0000"/>
                          </a:solidFill>
                          <a:latin typeface="+mn-ea"/>
                          <a:ea typeface="+mn-ea"/>
                        </a:rPr>
                        <a:t>하나로마트 제주점 </a:t>
                      </a:r>
                      <a:r>
                        <a:rPr lang="en-US" altLang="ko-KR" sz="1200" b="0" i="0" u="none" strike="noStrike" baseline="0" smtClean="0">
                          <a:solidFill>
                            <a:srgbClr val="FF0000"/>
                          </a:solidFill>
                          <a:latin typeface="+mn-ea"/>
                          <a:ea typeface="+mn-ea"/>
                        </a:rPr>
                        <a:t>(2.6km),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(5.4km),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(5.5km)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69161">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58%,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10%,</a:t>
                      </a:r>
                    </a:p>
                    <a:p>
                      <a:pPr algn="ctr" rtl="0" fontAlgn="ct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8%, </a:t>
                      </a:r>
                      <a:r>
                        <a:rPr lang="ko-KR" altLang="en-US" sz="1200" b="0" i="0" u="none" strike="noStrike" smtClean="0">
                          <a:solidFill>
                            <a:srgbClr val="000000"/>
                          </a:solidFill>
                          <a:latin typeface="+mn-ea"/>
                          <a:ea typeface="+mn-ea"/>
                        </a:rPr>
                        <a:t>유통업영리 </a:t>
                      </a:r>
                      <a:r>
                        <a:rPr lang="en-US" altLang="ko-KR" sz="1200" b="0" i="0" u="none" strike="noStrike" smtClean="0">
                          <a:solidFill>
                            <a:srgbClr val="000000"/>
                          </a:solidFill>
                          <a:latin typeface="+mn-ea"/>
                          <a:ea typeface="+mn-ea"/>
                        </a:rPr>
                        <a:t>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직사각형 10"/>
          <p:cNvSpPr/>
          <p:nvPr/>
        </p:nvSpPr>
        <p:spPr>
          <a:xfrm>
            <a:off x="154698" y="1124744"/>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제주도내 최대 전통시장으로 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유통업영리가 </a:t>
            </a:r>
            <a:r>
              <a:rPr lang="en-US" altLang="ko-KR" sz="1600" spc="100">
                <a:ln>
                  <a:solidFill>
                    <a:prstClr val="black">
                      <a:alpha val="20000"/>
                    </a:prstClr>
                  </a:solidFill>
                </a:ln>
                <a:solidFill>
                  <a:srgbClr val="000000"/>
                </a:solidFill>
                <a:latin typeface="NOVA Bold"/>
                <a:ea typeface="NOVA Bold"/>
                <a:cs typeface="Arial" pitchFamily="34" charset="0"/>
              </a:rPr>
              <a:t>80%</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411</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대형마트가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업력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17481816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861331251"/>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가전제품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3286765"/>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일반음식</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가전제품</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9</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21</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8</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27</a:t>
                      </a:r>
                      <a:r>
                        <a:rPr lang="ko-KR" altLang="en-US" sz="1000" b="1" i="0" u="none" strike="noStrike" smtClean="0">
                          <a:solidFill>
                            <a:srgbClr val="0000FF"/>
                          </a:solidFill>
                          <a:latin typeface="+mn-ea"/>
                          <a:ea typeface="+mn-ea"/>
                        </a:rPr>
                        <a:t>년</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483768" y="2858191"/>
            <a:ext cx="288032" cy="145611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3275857" y="3424228"/>
            <a:ext cx="288032" cy="8900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위생은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 업종은 폐업추세가 지속되며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업종의 평균업력이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4" name="위쪽 화살표 23"/>
          <p:cNvSpPr/>
          <p:nvPr/>
        </p:nvSpPr>
        <p:spPr>
          <a:xfrm>
            <a:off x="4031940" y="289079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4755225" y="2881188"/>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4765581" y="3424229"/>
            <a:ext cx="288032" cy="89007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0800000">
            <a:off x="5544108" y="3993289"/>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0800000">
            <a:off x="7056276" y="2890797"/>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0800000">
            <a:off x="7056276" y="3955098"/>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7776356" y="3439025"/>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a:off x="8532440" y="288118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10800000">
            <a:off x="8532440" y="340664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6264188" y="342422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0800000">
            <a:off x="6264188" y="3993289"/>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3275856" y="288894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1763688" y="2852936"/>
            <a:ext cx="288032" cy="92607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314092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140731141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2568643988"/>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743480979"/>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197,253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96,860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159,529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80,559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72,168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42088811"/>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465182544"/>
              </p:ext>
            </p:extLst>
          </p:nvPr>
        </p:nvGraphicFramePr>
        <p:xfrm>
          <a:off x="478612" y="2854605"/>
          <a:ext cx="3229291" cy="120344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85,686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174,498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16,901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143,526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284,223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22,896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170,819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322,070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23,243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91881" y="5344183"/>
            <a:ext cx="288032" cy="47506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763688"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2663788" y="3289321"/>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760132"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112060"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모서리가 둥근 직사각형 3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직사각형 38"/>
          <p:cNvSpPr/>
          <p:nvPr/>
        </p:nvSpPr>
        <p:spPr>
          <a:xfrm>
            <a:off x="190702" y="1124744"/>
            <a:ext cx="880979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0" name="위쪽 화살표 39"/>
          <p:cNvSpPr/>
          <p:nvPr/>
        </p:nvSpPr>
        <p:spPr>
          <a:xfrm>
            <a:off x="3491880" y="328665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2591781" y="5329705"/>
            <a:ext cx="288032" cy="47506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6736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0"/>
            <a:ext cx="864096" cy="96736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7368"/>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70717"/>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411760" y="3220667"/>
            <a:ext cx="1" cy="1800200"/>
          </a:xfrm>
          <a:prstGeom prst="curvedConnector3">
            <a:avLst>
              <a:gd name="adj1" fmla="val 228601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69" idx="4"/>
            <a:endCxn id="56" idx="4"/>
          </p:cNvCxnSpPr>
          <p:nvPr/>
        </p:nvCxnSpPr>
        <p:spPr>
          <a:xfrm rot="5400000">
            <a:off x="2843808" y="5408728"/>
            <a:ext cx="12700" cy="936104"/>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타원 5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타원 68"/>
          <p:cNvSpPr/>
          <p:nvPr/>
        </p:nvSpPr>
        <p:spPr>
          <a:xfrm>
            <a:off x="28798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7888277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732716329"/>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85,686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143,526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170,819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30,128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34,070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39,531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44,821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112,166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동문시장 </a:t>
                      </a: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34,669</a:t>
                      </a:r>
                    </a:p>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44,790</a:t>
                      </a:r>
                    </a:p>
                    <a:p>
                      <a:pPr algn="ctr" rtl="0" fontAlgn="ctr"/>
                      <a:r>
                        <a:rPr lang="en-US" altLang="ko-KR" sz="1000" b="0" i="0" u="none" strike="noStrike" smtClean="0">
                          <a:solidFill>
                            <a:srgbClr val="000000"/>
                          </a:solidFill>
                          <a:latin typeface="+mn-ea"/>
                          <a:ea typeface="+mn-ea"/>
                        </a:rPr>
                        <a:t>(31%)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49,620</a:t>
                      </a:r>
                    </a:p>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23,394</a:t>
                      </a:r>
                    </a:p>
                    <a:p>
                      <a:pPr algn="ctr" rtl="0" fontAlgn="ctr"/>
                      <a:r>
                        <a:rPr lang="en-US" altLang="ko-KR" sz="1000" b="0" i="0" u="none" strike="noStrike" smtClean="0">
                          <a:solidFill>
                            <a:srgbClr val="000000"/>
                          </a:solidFill>
                          <a:latin typeface="+mn-ea"/>
                          <a:ea typeface="+mn-ea"/>
                        </a:rPr>
                        <a:t>(78%)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26,568</a:t>
                      </a:r>
                    </a:p>
                    <a:p>
                      <a:pPr algn="ctr" rtl="0" fontAlgn="ctr"/>
                      <a:r>
                        <a:rPr lang="en-US" altLang="ko-KR" sz="1000" b="0" i="0" u="none" strike="noStrike" smtClean="0">
                          <a:solidFill>
                            <a:srgbClr val="000000"/>
                          </a:solidFill>
                          <a:latin typeface="+mn-ea"/>
                          <a:ea typeface="+mn-ea"/>
                        </a:rPr>
                        <a:t>(78%)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28,952</a:t>
                      </a:r>
                    </a:p>
                    <a:p>
                      <a:pPr algn="ctr" rtl="0" fontAlgn="ctr"/>
                      <a:r>
                        <a:rPr lang="en-US" altLang="ko-KR" sz="1000" b="0" i="0" u="none" strike="noStrike" smtClean="0">
                          <a:solidFill>
                            <a:srgbClr val="000000"/>
                          </a:solidFill>
                          <a:latin typeface="+mn-ea"/>
                          <a:ea typeface="+mn-ea"/>
                        </a:rPr>
                        <a:t>(73%)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7,122</a:t>
                      </a:r>
                    </a:p>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12,914</a:t>
                      </a:r>
                    </a:p>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14,568</a:t>
                      </a:r>
                    </a:p>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145</a:t>
                      </a:r>
                    </a:p>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255</a:t>
                      </a:r>
                    </a:p>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276</a:t>
                      </a:r>
                    </a:p>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51,017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98,736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121,199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6,734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7,502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10,580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37,699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80,124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97,598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340286280"/>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197,253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159,529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221,138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230,764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75,934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68,638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87,679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74,695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844,014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779,342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823,236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852,007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195,520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171,288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211,788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201,990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306,014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282,838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225,389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231,760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91,523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84,060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97,875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81,357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355,249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331,659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257,845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269,463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98,960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94,444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99,982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82,330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123,342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103,593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206,372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227,240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72,347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66,153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85,429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73,115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129,997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109,867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223,255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250,024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75,172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69,833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85,716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73,866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4626006" y="98629"/>
            <a:ext cx="900100" cy="662473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53020" y="4759950"/>
            <a:ext cx="216025" cy="86649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621080"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628234" y="4732502"/>
            <a:ext cx="247569" cy="93610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909976" y="5306393"/>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270027" y="5306394"/>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300192" y="4689143"/>
            <a:ext cx="216025" cy="100811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7920372" y="4725147"/>
            <a:ext cx="216025" cy="93610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3261064">
            <a:off x="7914532" y="5285380"/>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동문시장 고객군별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제주도민을 제외한 국내관광객 및 중국관광객의 인당 금액은 감소되어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중 동문시장 </a:t>
            </a:r>
            <a:r>
              <a:rPr lang="en-US" altLang="ko-KR" sz="1600" spc="100">
                <a:ln>
                  <a:solidFill>
                    <a:prstClr val="black">
                      <a:alpha val="20000"/>
                    </a:prstClr>
                  </a:solidFill>
                </a:ln>
                <a:solidFill>
                  <a:srgbClr val="000000"/>
                </a:solidFill>
                <a:latin typeface="NOVA Bold"/>
                <a:ea typeface="NOVA Bold"/>
                <a:cs typeface="Arial" pitchFamily="34" charset="0"/>
              </a:rPr>
              <a:t>Only </a:t>
            </a:r>
            <a:r>
              <a:rPr lang="ko-KR" altLang="en-US" sz="1600" spc="100">
                <a:ln>
                  <a:solidFill>
                    <a:prstClr val="black">
                      <a:alpha val="20000"/>
                    </a:prstClr>
                  </a:solidFill>
                </a:ln>
                <a:solidFill>
                  <a:srgbClr val="000000"/>
                </a:solidFill>
                <a:latin typeface="NOVA Bold"/>
                <a:ea typeface="NOVA Bold"/>
                <a:cs typeface="Arial" pitchFamily="34" charset="0"/>
              </a:rPr>
              <a:t>고객 비율은 </a:t>
            </a:r>
            <a:r>
              <a:rPr lang="en-US" altLang="ko-KR" sz="1600" spc="100">
                <a:ln>
                  <a:solidFill>
                    <a:prstClr val="black">
                      <a:alpha val="20000"/>
                    </a:prstClr>
                  </a:solidFill>
                </a:ln>
                <a:solidFill>
                  <a:srgbClr val="000000"/>
                </a:solidFill>
                <a:latin typeface="NOVA Bold"/>
                <a:ea typeface="NOVA Bold"/>
                <a:cs typeface="Arial" pitchFamily="34" charset="0"/>
              </a:rPr>
              <a:t>24%</a:t>
            </a:r>
            <a:r>
              <a:rPr lang="ko-KR" altLang="en-US" sz="1600" spc="100">
                <a:ln>
                  <a:solidFill>
                    <a:prstClr val="black">
                      <a:alpha val="20000"/>
                    </a:prstClr>
                  </a:solidFill>
                </a:ln>
                <a:solidFill>
                  <a:srgbClr val="000000"/>
                </a:solidFill>
                <a:latin typeface="NOVA Bold"/>
                <a:ea typeface="NOVA Bold"/>
                <a:cs typeface="Arial" pitchFamily="34" charset="0"/>
              </a:rPr>
              <a:t>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8" name="TextBox 37"/>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Tree>
    <p:extLst>
      <p:ext uri="{BB962C8B-B14F-4D97-AF65-F5344CB8AC3E}">
        <p14:creationId xmlns:p14="http://schemas.microsoft.com/office/powerpoint/2010/main" val="23428205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5" y="2420888"/>
            <a:ext cx="4759856" cy="3060340"/>
          </a:xfrm>
          <a:prstGeom prst="rect">
            <a:avLst/>
          </a:prstGeom>
          <a:ln w="9525">
            <a:solidFill>
              <a:schemeClr val="bg1">
                <a:lumMod val="65000"/>
              </a:schemeClr>
            </a:solidFill>
          </a:ln>
        </p:spPr>
      </p:pic>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서문시장 현황</a:t>
            </a:r>
          </a:p>
        </p:txBody>
      </p:sp>
      <p:graphicFrame>
        <p:nvGraphicFramePr>
          <p:cNvPr id="14" name="표 13"/>
          <p:cNvGraphicFramePr>
            <a:graphicFrameLocks noGrp="1"/>
          </p:cNvGraphicFramePr>
          <p:nvPr>
            <p:extLst>
              <p:ext uri="{D42A27DB-BD31-4B8C-83A1-F6EECF244321}">
                <p14:modId xmlns:p14="http://schemas.microsoft.com/office/powerpoint/2010/main" val="554346504"/>
              </p:ext>
            </p:extLst>
          </p:nvPr>
        </p:nvGraphicFramePr>
        <p:xfrm>
          <a:off x="323528" y="5625244"/>
          <a:ext cx="8532945" cy="811501"/>
        </p:xfrm>
        <a:graphic>
          <a:graphicData uri="http://schemas.openxmlformats.org/drawingml/2006/table">
            <a:tbl>
              <a:tblPr/>
              <a:tblGrid>
                <a:gridCol w="1135751"/>
                <a:gridCol w="1056742"/>
                <a:gridCol w="1056742"/>
                <a:gridCol w="1056742"/>
                <a:gridCol w="1056742"/>
                <a:gridCol w="1056742"/>
                <a:gridCol w="1056742"/>
                <a:gridCol w="105674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의류</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문화</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취미</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휴게</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6</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40%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14%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9%</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517218681"/>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서문로</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 </a:t>
                      </a:r>
                      <a:r>
                        <a:rPr lang="en-US" altLang="ko-KR" sz="1200" b="0" i="0" u="none" strike="noStrike" smtClean="0">
                          <a:solidFill>
                            <a:srgbClr val="FF0000"/>
                          </a:solidFill>
                          <a:latin typeface="+mn-ea"/>
                          <a:ea typeface="+mn-ea"/>
                        </a:rPr>
                        <a:t>(0.8km),</a:t>
                      </a:r>
                    </a:p>
                    <a:p>
                      <a:pPr algn="ctr" rtl="0" fontAlgn="ctr"/>
                      <a:r>
                        <a:rPr lang="ko-KR" altLang="en-US" sz="1200" b="0" i="0" u="none" strike="noStrike" smtClean="0">
                          <a:solidFill>
                            <a:srgbClr val="FF0000"/>
                          </a:solidFill>
                          <a:latin typeface="+mn-ea"/>
                          <a:ea typeface="+mn-ea"/>
                        </a:rPr>
                        <a:t>하나로마트 제주점 </a:t>
                      </a:r>
                      <a:r>
                        <a:rPr lang="en-US" altLang="ko-KR" sz="1200" b="0" i="0" u="none" strike="noStrike" smtClean="0">
                          <a:solidFill>
                            <a:srgbClr val="FF0000"/>
                          </a:solidFill>
                          <a:latin typeface="+mn-ea"/>
                          <a:ea typeface="+mn-ea"/>
                        </a:rPr>
                        <a:t>(3.5km),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(4.5km),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(4.6km)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40%, </a:t>
                      </a: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26%,</a:t>
                      </a:r>
                    </a:p>
                    <a:p>
                      <a:pPr algn="ctr" rtl="0" fontAlgn="ctr"/>
                      <a:r>
                        <a:rPr lang="ko-KR" altLang="en-US" sz="1200" b="0" i="0" u="none" strike="noStrike" smtClean="0">
                          <a:solidFill>
                            <a:srgbClr val="000000"/>
                          </a:solidFill>
                          <a:latin typeface="+mn-ea"/>
                          <a:ea typeface="+mn-ea"/>
                        </a:rPr>
                        <a:t>직물</a:t>
                      </a:r>
                      <a:r>
                        <a:rPr lang="en-US" altLang="ko-KR" sz="1200" b="0" i="0" u="none" strike="noStrike" smtClean="0">
                          <a:solidFill>
                            <a:srgbClr val="000000"/>
                          </a:solidFill>
                          <a:latin typeface="+mn-ea"/>
                          <a:ea typeface="+mn-ea"/>
                        </a:rPr>
                        <a:t>14%, </a:t>
                      </a: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직사각형 11"/>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음식료품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직물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의류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89%</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대형마트가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업력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42090404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192136560"/>
              </p:ext>
            </p:extLst>
          </p:nvPr>
        </p:nvGraphicFramePr>
        <p:xfrm>
          <a:off x="349493" y="2420886"/>
          <a:ext cx="8506980" cy="2233918"/>
        </p:xfrm>
        <a:graphic>
          <a:graphicData uri="http://schemas.openxmlformats.org/drawingml/2006/table">
            <a:tbl>
              <a:tblPr/>
              <a:tblGrid>
                <a:gridCol w="945220"/>
                <a:gridCol w="945220"/>
                <a:gridCol w="945220"/>
                <a:gridCol w="945220"/>
                <a:gridCol w="945220"/>
                <a:gridCol w="945220"/>
                <a:gridCol w="945220"/>
                <a:gridCol w="945220"/>
                <a:gridCol w="945220"/>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직물</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신변잡화</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문화</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취미</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휴게</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868298637"/>
              </p:ext>
            </p:extLst>
          </p:nvPr>
        </p:nvGraphicFramePr>
        <p:xfrm>
          <a:off x="372517" y="5230869"/>
          <a:ext cx="8453349" cy="1152129"/>
        </p:xfrm>
        <a:graphic>
          <a:graphicData uri="http://schemas.openxmlformats.org/drawingml/2006/table">
            <a:tbl>
              <a:tblPr/>
              <a:tblGrid>
                <a:gridCol w="1328490"/>
                <a:gridCol w="1017837"/>
                <a:gridCol w="1017837"/>
                <a:gridCol w="1017837"/>
                <a:gridCol w="1017837"/>
                <a:gridCol w="1017837"/>
                <a:gridCol w="1017837"/>
                <a:gridCol w="1017837"/>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신변잡화</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문화</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취미</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200" b="1" i="0" u="none" strike="noStrike" smtClean="0">
                          <a:solidFill>
                            <a:schemeClr val="tx1"/>
                          </a:solidFill>
                          <a:latin typeface="+mn-lt"/>
                          <a:ea typeface="+mn-ea"/>
                        </a:rPr>
                        <a:t>휴게</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11</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8</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3</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7</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1" i="0" u="none" strike="noStrike" smtClean="0">
                          <a:solidFill>
                            <a:srgbClr val="FF0000"/>
                          </a:solidFill>
                          <a:latin typeface="+mn-ea"/>
                          <a:ea typeface="+mn-ea"/>
                        </a:rPr>
                        <a:t>1</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8</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2" name="위쪽 화살표 21"/>
          <p:cNvSpPr/>
          <p:nvPr/>
        </p:nvSpPr>
        <p:spPr>
          <a:xfrm rot="10800000">
            <a:off x="2807804"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’14,’15</a:t>
            </a:r>
            <a:r>
              <a:rPr lang="ko-KR" altLang="en-US" sz="1600" spc="100">
                <a:ln>
                  <a:solidFill>
                    <a:prstClr val="black">
                      <a:alpha val="20000"/>
                    </a:prstClr>
                  </a:solidFill>
                </a:ln>
                <a:solidFill>
                  <a:srgbClr val="000000"/>
                </a:solidFill>
                <a:latin typeface="NOVA Bold"/>
                <a:ea typeface="NOVA Bold"/>
                <a:cs typeface="Arial" pitchFamily="34" charset="0"/>
              </a:rPr>
              <a:t>년에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비해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년에 폐업 수가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 업종의 업력이 가장 짧으며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폐업한 일반음식의 업력이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0" name="위쪽 화살표 19"/>
          <p:cNvSpPr/>
          <p:nvPr/>
        </p:nvSpPr>
        <p:spPr>
          <a:xfrm>
            <a:off x="2807804" y="288894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3779912" y="393305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4716016" y="339299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6588224" y="288893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6588224"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618764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a:t>
            </a:r>
            <a:r>
              <a:rPr lang="ko-KR" altLang="en-US"/>
              <a:t>차</a:t>
            </a:r>
          </a:p>
        </p:txBody>
      </p:sp>
      <p:cxnSp>
        <p:nvCxnSpPr>
          <p:cNvPr id="6" name="직선 연결선 5"/>
          <p:cNvCxnSpPr/>
          <p:nvPr/>
        </p:nvCxnSpPr>
        <p:spPr>
          <a:xfrm flipH="1">
            <a:off x="4974573" y="1469418"/>
            <a:ext cx="0" cy="4114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5320" y="2132856"/>
            <a:ext cx="3289108" cy="92333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업종 분포 및 인근 대형 마트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대형 마트 고객층 비교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관광객 전통시장 소비현황 분석</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0" name="TextBox 9"/>
          <p:cNvSpPr txBox="1"/>
          <p:nvPr/>
        </p:nvSpPr>
        <p:spPr>
          <a:xfrm>
            <a:off x="713357" y="1376772"/>
            <a:ext cx="4500500"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a:solidFill>
                  <a:srgbClr val="00B050"/>
                </a:solidFill>
                <a:latin typeface="NOVA Bold" panose="00000800000000000000" pitchFamily="2" charset="-127"/>
                <a:ea typeface="NOVA Bold" panose="00000800000000000000" pitchFamily="2" charset="-127"/>
              </a:rPr>
              <a:t>Ⅰ</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전통시장 현황 및 비교</a:t>
            </a:r>
            <a:endParaRPr lang="ko-KR" altLang="en-US">
              <a:solidFill>
                <a:srgbClr val="00B050"/>
              </a:solidFill>
              <a:latin typeface="NOVA Bold" panose="00000800000000000000" pitchFamily="2" charset="-127"/>
              <a:ea typeface="NOVA Bold" panose="00000800000000000000" pitchFamily="2" charset="-127"/>
            </a:endParaRPr>
          </a:p>
        </p:txBody>
      </p:sp>
      <p:sp>
        <p:nvSpPr>
          <p:cNvPr id="11" name="TextBox 10"/>
          <p:cNvSpPr txBox="1"/>
          <p:nvPr/>
        </p:nvSpPr>
        <p:spPr>
          <a:xfrm>
            <a:off x="701809" y="2195572"/>
            <a:ext cx="4500500"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smtClean="0">
                <a:solidFill>
                  <a:srgbClr val="00B050"/>
                </a:solidFill>
                <a:latin typeface="NOVA Bold" panose="00000800000000000000" pitchFamily="2" charset="-127"/>
                <a:ea typeface="NOVA Bold" panose="00000800000000000000" pitchFamily="2" charset="-127"/>
              </a:rPr>
              <a:t>Ⅱ. </a:t>
            </a:r>
            <a:r>
              <a:rPr lang="ko-KR" altLang="en-US" smtClean="0">
                <a:solidFill>
                  <a:srgbClr val="00B050"/>
                </a:solidFill>
                <a:latin typeface="NOVA Bold" panose="00000800000000000000" pitchFamily="2" charset="-127"/>
                <a:ea typeface="NOVA Bold" panose="00000800000000000000" pitchFamily="2" charset="-127"/>
              </a:rPr>
              <a:t>전통시장 구매고객 특성 분석</a:t>
            </a:r>
            <a:endParaRPr lang="ko-KR" altLang="en-US">
              <a:solidFill>
                <a:srgbClr val="00B050"/>
              </a:solidFill>
              <a:latin typeface="NOVA Bold" panose="00000800000000000000" pitchFamily="2" charset="-127"/>
              <a:ea typeface="NOVA Bold" panose="00000800000000000000" pitchFamily="2" charset="-127"/>
            </a:endParaRPr>
          </a:p>
        </p:txBody>
      </p:sp>
      <p:sp>
        <p:nvSpPr>
          <p:cNvPr id="12" name="TextBox 11"/>
          <p:cNvSpPr txBox="1"/>
          <p:nvPr/>
        </p:nvSpPr>
        <p:spPr>
          <a:xfrm>
            <a:off x="706828" y="3284984"/>
            <a:ext cx="3924436"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Ⅲ. </a:t>
            </a:r>
            <a:r>
              <a:rPr lang="ko-KR" altLang="en-US" smtClean="0">
                <a:solidFill>
                  <a:srgbClr val="00B050"/>
                </a:solidFill>
                <a:latin typeface="NOVA Bold" panose="00000800000000000000" pitchFamily="2" charset="-127"/>
                <a:ea typeface="NOVA Bold" panose="00000800000000000000" pitchFamily="2" charset="-127"/>
              </a:rPr>
              <a:t>시장별 업종 분포 및 매출 비교 분석</a:t>
            </a:r>
            <a:endParaRPr lang="ko-KR" altLang="en-US">
              <a:solidFill>
                <a:srgbClr val="00B050"/>
              </a:solidFill>
              <a:latin typeface="NOVA Bold" panose="00000800000000000000" pitchFamily="2" charset="-127"/>
              <a:ea typeface="NOVA Bold" panose="00000800000000000000" pitchFamily="2" charset="-127"/>
            </a:endParaRPr>
          </a:p>
        </p:txBody>
      </p:sp>
      <p:sp>
        <p:nvSpPr>
          <p:cNvPr id="13" name="TextBox 12"/>
          <p:cNvSpPr txBox="1"/>
          <p:nvPr/>
        </p:nvSpPr>
        <p:spPr>
          <a:xfrm>
            <a:off x="763703" y="5589240"/>
            <a:ext cx="3104162"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smtClean="0">
                <a:solidFill>
                  <a:srgbClr val="00B050"/>
                </a:solidFill>
                <a:latin typeface="NOVA Bold" panose="00000800000000000000" pitchFamily="2" charset="-127"/>
                <a:ea typeface="NOVA Bold" panose="00000800000000000000" pitchFamily="2" charset="-127"/>
              </a:rPr>
              <a:t>Ⅳ. </a:t>
            </a:r>
            <a:r>
              <a:rPr lang="ko-KR" altLang="en-US" smtClean="0">
                <a:solidFill>
                  <a:srgbClr val="00B050"/>
                </a:solidFill>
                <a:latin typeface="NOVA Bold" panose="00000800000000000000" pitchFamily="2" charset="-127"/>
                <a:ea typeface="NOVA Bold" panose="00000800000000000000" pitchFamily="2" charset="-127"/>
              </a:rPr>
              <a:t>시장 활성화 방안</a:t>
            </a:r>
            <a:endParaRPr lang="ko-KR" altLang="en-US">
              <a:solidFill>
                <a:srgbClr val="00B050"/>
              </a:solidFill>
              <a:latin typeface="NOVA Bold" panose="00000800000000000000" pitchFamily="2" charset="-127"/>
              <a:ea typeface="NOVA Bold" panose="00000800000000000000" pitchFamily="2" charset="-127"/>
            </a:endParaRPr>
          </a:p>
        </p:txBody>
      </p:sp>
      <p:sp>
        <p:nvSpPr>
          <p:cNvPr id="14" name="TextBox 13"/>
          <p:cNvSpPr txBox="1"/>
          <p:nvPr/>
        </p:nvSpPr>
        <p:spPr>
          <a:xfrm>
            <a:off x="5141849" y="1342509"/>
            <a:ext cx="3246575" cy="64633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정의 및 특징</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매일 시장과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 시장 현황</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5" name="TextBox 14"/>
          <p:cNvSpPr txBox="1"/>
          <p:nvPr/>
        </p:nvSpPr>
        <p:spPr>
          <a:xfrm>
            <a:off x="5135320" y="3248980"/>
            <a:ext cx="3289108" cy="2308324"/>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동문시장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서문시장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보성시장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매일올레시장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모슬포 중앙시장 업종 및 특성분석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향토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민속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중문 향토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6" name="TextBox 15"/>
          <p:cNvSpPr txBox="1"/>
          <p:nvPr/>
        </p:nvSpPr>
        <p:spPr>
          <a:xfrm>
            <a:off x="5151266" y="5625244"/>
            <a:ext cx="3057138" cy="92333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시장별 특징 </a:t>
            </a:r>
            <a:r>
              <a:rPr lang="en-US" altLang="ko-KR" sz="1200">
                <a:solidFill>
                  <a:srgbClr val="000000"/>
                </a:solidFill>
                <a:latin typeface="NOVA Bold" panose="00000800000000000000" pitchFamily="2" charset="-127"/>
                <a:ea typeface="NOVA Bold" panose="00000800000000000000" pitchFamily="2" charset="-127"/>
              </a:rPr>
              <a:t>Summary</a:t>
            </a: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대형마트 벤치마킹</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활성화방안</a:t>
            </a:r>
            <a:endParaRPr lang="en-US" altLang="ko-KR" sz="1200">
              <a:solidFill>
                <a:srgbClr val="000000"/>
              </a:solidFill>
              <a:latin typeface="NOVA Bold" panose="00000800000000000000" pitchFamily="2" charset="-127"/>
              <a:ea typeface="NOVA Bold" panose="00000800000000000000" pitchFamily="2" charset="-127"/>
            </a:endParaRPr>
          </a:p>
        </p:txBody>
      </p:sp>
      <p:cxnSp>
        <p:nvCxnSpPr>
          <p:cNvPr id="18" name="직선 연결선 17"/>
          <p:cNvCxnSpPr/>
          <p:nvPr/>
        </p:nvCxnSpPr>
        <p:spPr>
          <a:xfrm flipH="1">
            <a:off x="4968044" y="3345401"/>
            <a:ext cx="0" cy="206381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4974687" y="2276964"/>
            <a:ext cx="0" cy="6479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H="1">
            <a:off x="4981934" y="5757669"/>
            <a:ext cx="0" cy="44363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제목 1"/>
          <p:cNvSpPr txBox="1"/>
          <p:nvPr/>
        </p:nvSpPr>
        <p:spPr>
          <a:xfrm>
            <a:off x="251520" y="294125"/>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smtClean="0">
                <a:latin typeface="NOVA Bold" panose="00000800000000000000" pitchFamily="2" charset="-127"/>
                <a:ea typeface="NOVA Bold" panose="00000800000000000000" pitchFamily="2" charset="-127"/>
              </a:rPr>
              <a:t>테마 </a:t>
            </a:r>
            <a:r>
              <a:rPr lang="en-US" altLang="ko-KR" sz="2800" smtClean="0">
                <a:latin typeface="NOVA Bold" panose="00000800000000000000" pitchFamily="2" charset="-127"/>
                <a:ea typeface="NOVA Bold" panose="00000800000000000000" pitchFamily="2" charset="-127"/>
              </a:rPr>
              <a:t>2. </a:t>
            </a:r>
            <a:r>
              <a:rPr sz="2800" smtClean="0">
                <a:latin typeface="NOVA Bold" panose="00000800000000000000" pitchFamily="2" charset="-127"/>
                <a:ea typeface="NOVA Bold" panose="00000800000000000000" pitchFamily="2" charset="-127"/>
              </a:rPr>
              <a:t>제주도 전통시장 활성화 방안</a:t>
            </a:r>
            <a:endParaRPr sz="2800">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0843802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1571042289"/>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81558411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543041782"/>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118,999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66,109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117,091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65,424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65,569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2097102176"/>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3023704407"/>
              </p:ext>
            </p:extLst>
          </p:nvPr>
        </p:nvGraphicFramePr>
        <p:xfrm>
          <a:off x="478612" y="2854605"/>
          <a:ext cx="3229291" cy="120344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4,331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7,796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6,206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11,107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6,851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11,001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397874" y="5337212"/>
            <a:ext cx="288032" cy="47551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691680"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77272"/>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모서리가 둥근 직사각형 29"/>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0800000">
            <a:off x="2555777" y="5365753"/>
            <a:ext cx="288032" cy="47551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직사각형 32"/>
          <p:cNvSpPr/>
          <p:nvPr/>
        </p:nvSpPr>
        <p:spPr>
          <a:xfrm>
            <a:off x="179512"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증가하지만 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금액은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년에 정체가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4" name="위쪽 화살표 33"/>
          <p:cNvSpPr/>
          <p:nvPr/>
        </p:nvSpPr>
        <p:spPr>
          <a:xfrm>
            <a:off x="2555777" y="3271194"/>
            <a:ext cx="288032" cy="36402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a:off x="3383868" y="3271194"/>
            <a:ext cx="288032" cy="36402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0800000">
            <a:off x="3383869" y="3649220"/>
            <a:ext cx="288032" cy="35584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0800000">
            <a:off x="2555777" y="3649220"/>
            <a:ext cx="288032" cy="35584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52" idx="4"/>
            <a:endCxn id="47" idx="4"/>
          </p:cNvCxnSpPr>
          <p:nvPr/>
        </p:nvCxnSpPr>
        <p:spPr>
          <a:xfrm rot="5400000">
            <a:off x="2843808" y="5408728"/>
            <a:ext cx="12700" cy="936104"/>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28798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타원 54"/>
          <p:cNvSpPr/>
          <p:nvPr/>
        </p:nvSpPr>
        <p:spPr>
          <a:xfrm>
            <a:off x="10796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타원 55"/>
          <p:cNvSpPr/>
          <p:nvPr/>
        </p:nvSpPr>
        <p:spPr>
          <a:xfrm>
            <a:off x="1979712" y="3153401"/>
            <a:ext cx="864096" cy="599636"/>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타원 58"/>
          <p:cNvSpPr/>
          <p:nvPr/>
        </p:nvSpPr>
        <p:spPr>
          <a:xfrm>
            <a:off x="28798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60" name="구부러진 연결선 59"/>
          <p:cNvCxnSpPr>
            <a:stCxn id="55" idx="0"/>
            <a:endCxn id="56" idx="0"/>
          </p:cNvCxnSpPr>
          <p:nvPr/>
        </p:nvCxnSpPr>
        <p:spPr>
          <a:xfrm rot="16200000" flipH="1">
            <a:off x="1961709" y="2703350"/>
            <a:ext cx="1" cy="900100"/>
          </a:xfrm>
          <a:prstGeom prst="curvedConnector3">
            <a:avLst>
              <a:gd name="adj1" fmla="val -228600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구부러진 연결선 60"/>
          <p:cNvCxnSpPr>
            <a:stCxn id="55" idx="0"/>
            <a:endCxn id="59" idx="0"/>
          </p:cNvCxnSpPr>
          <p:nvPr/>
        </p:nvCxnSpPr>
        <p:spPr>
          <a:xfrm rot="5400000" flipH="1" flipV="1">
            <a:off x="2411760" y="225330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1948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848724167"/>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4,331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6,206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6,851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2,714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3,757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3,752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768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1,890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서문시장 </a:t>
                      </a: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3,058</a:t>
                      </a:r>
                    </a:p>
                    <a:p>
                      <a:pPr algn="ctr" rtl="0" fontAlgn="ctr"/>
                      <a:r>
                        <a:rPr lang="en-US" altLang="ko-KR" sz="1100" b="0" i="0" u="none" strike="noStrike" smtClean="0">
                          <a:solidFill>
                            <a:srgbClr val="000000"/>
                          </a:solidFill>
                          <a:latin typeface="+mn-ea"/>
                          <a:ea typeface="+mn-ea"/>
                        </a:rPr>
                        <a:t>(71%)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4,276</a:t>
                      </a:r>
                    </a:p>
                    <a:p>
                      <a:pPr algn="ctr" rtl="0" fontAlgn="ctr"/>
                      <a:r>
                        <a:rPr lang="en-US" altLang="ko-KR" sz="1100" b="0" i="0" u="none" strike="noStrike" smtClean="0">
                          <a:solidFill>
                            <a:srgbClr val="000000"/>
                          </a:solidFill>
                          <a:latin typeface="+mn-ea"/>
                          <a:ea typeface="+mn-ea"/>
                        </a:rPr>
                        <a:t>(69%)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4,232</a:t>
                      </a:r>
                    </a:p>
                    <a:p>
                      <a:pPr algn="ctr" rtl="0" fontAlgn="ctr"/>
                      <a:r>
                        <a:rPr lang="en-US" altLang="ko-KR" sz="1100" b="0" i="0" u="none" strike="noStrike" smtClean="0">
                          <a:solidFill>
                            <a:srgbClr val="000000"/>
                          </a:solidFill>
                          <a:latin typeface="+mn-ea"/>
                          <a:ea typeface="+mn-ea"/>
                        </a:rPr>
                        <a:t>(62%)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2,171</a:t>
                      </a:r>
                    </a:p>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3,032</a:t>
                      </a:r>
                    </a:p>
                    <a:p>
                      <a:pPr algn="ctr" rtl="0" fontAlgn="ctr"/>
                      <a:r>
                        <a:rPr lang="en-US" altLang="ko-KR" sz="1100" b="0" i="0" u="none" strike="noStrike" smtClean="0">
                          <a:solidFill>
                            <a:srgbClr val="000000"/>
                          </a:solidFill>
                          <a:latin typeface="+mn-ea"/>
                          <a:ea typeface="+mn-ea"/>
                        </a:rPr>
                        <a:t>(81%)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2,855</a:t>
                      </a:r>
                    </a:p>
                    <a:p>
                      <a:pPr algn="ctr" rtl="0" fontAlgn="ctr"/>
                      <a:r>
                        <a:rPr lang="en-US" altLang="ko-KR" sz="1100" b="0" i="0" u="none" strike="noStrike" smtClean="0">
                          <a:solidFill>
                            <a:srgbClr val="000000"/>
                          </a:solidFill>
                          <a:latin typeface="+mn-ea"/>
                          <a:ea typeface="+mn-ea"/>
                        </a:rPr>
                        <a:t>(76%)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295</a:t>
                      </a:r>
                    </a:p>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493</a:t>
                      </a:r>
                    </a:p>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584</a:t>
                      </a:r>
                    </a:p>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a:t>
                      </a:r>
                    </a:p>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a:t>
                      </a:r>
                    </a:p>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a:t>
                      </a:r>
                    </a:p>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1,930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2,619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725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897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473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926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1,307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228931575"/>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118,999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117,091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94,260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92,855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74,243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65,436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80,736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63,538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1,271,074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1,229,188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732,658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730,424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400,334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359,140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130,355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611,045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127,512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129,872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95,721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95,168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69,998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64,134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93,000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162,000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613,856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570,389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272,143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242,784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123,538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134,006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93,000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162,000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98,550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88,774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88,417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83,182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76,891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66,129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78,283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45,636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158,390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152,084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155,650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157,569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95,452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88,103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78,283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45,636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8" name="위쪽 화살표 17"/>
          <p:cNvSpPr/>
          <p:nvPr/>
        </p:nvSpPr>
        <p:spPr>
          <a:xfrm rot="16200000">
            <a:off x="2387050" y="31577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3441162">
            <a:off x="5910318" y="2667713"/>
            <a:ext cx="247569" cy="14996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4336910">
            <a:off x="4351451" y="2842922"/>
            <a:ext cx="216025" cy="72101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4282702">
            <a:off x="7785846" y="2569914"/>
            <a:ext cx="216025" cy="170998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5400000">
            <a:off x="4519025" y="6175417"/>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6200000">
            <a:off x="7902370" y="4832946"/>
            <a:ext cx="216025" cy="75608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7" name="위쪽 화살표 26"/>
          <p:cNvSpPr/>
          <p:nvPr/>
        </p:nvSpPr>
        <p:spPr>
          <a:xfrm rot="5400000">
            <a:off x="2864039" y="5387789"/>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5400000">
            <a:off x="6213611" y="5635358"/>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직사각형 2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전체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수만 지속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금액은 모든 고객군별로 감소되어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대형마트를 가지 않는 서문시장 </a:t>
            </a:r>
            <a:r>
              <a:rPr lang="en-US" altLang="ko-KR" sz="1600" spc="100">
                <a:ln>
                  <a:solidFill>
                    <a:prstClr val="black">
                      <a:alpha val="20000"/>
                    </a:prstClr>
                  </a:solidFill>
                </a:ln>
                <a:solidFill>
                  <a:srgbClr val="000000"/>
                </a:solidFill>
                <a:latin typeface="NOVA Bold"/>
                <a:ea typeface="NOVA Bold"/>
                <a:cs typeface="Arial" pitchFamily="34" charset="0"/>
              </a:rPr>
              <a:t>Only </a:t>
            </a:r>
            <a:r>
              <a:rPr lang="ko-KR" altLang="en-US" sz="1600" spc="100">
                <a:ln>
                  <a:solidFill>
                    <a:prstClr val="black">
                      <a:alpha val="20000"/>
                    </a:prstClr>
                  </a:solidFill>
                </a:ln>
                <a:solidFill>
                  <a:srgbClr val="000000"/>
                </a:solidFill>
                <a:latin typeface="NOVA Bold"/>
                <a:ea typeface="NOVA Bold"/>
                <a:cs typeface="Arial" pitchFamily="34" charset="0"/>
              </a:rPr>
              <a:t>고객은 증가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9" name="위쪽 화살표 28"/>
          <p:cNvSpPr/>
          <p:nvPr/>
        </p:nvSpPr>
        <p:spPr>
          <a:xfrm rot="5400000">
            <a:off x="2060195" y="2468282"/>
            <a:ext cx="247569" cy="11286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2484299">
            <a:off x="3571093" y="2828749"/>
            <a:ext cx="247569" cy="113672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3260926">
            <a:off x="1698013" y="3226428"/>
            <a:ext cx="247569" cy="76299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2382664" y="3507916"/>
            <a:ext cx="247569" cy="53070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4317523" y="3503458"/>
            <a:ext cx="247569" cy="53070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3510925">
            <a:off x="4539967" y="5007096"/>
            <a:ext cx="216025" cy="152225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15154722">
            <a:off x="6246185" y="5921949"/>
            <a:ext cx="216025" cy="9917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4752310">
            <a:off x="6232600" y="4803641"/>
            <a:ext cx="216025" cy="133314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4752310">
            <a:off x="2877704" y="5620874"/>
            <a:ext cx="216025" cy="133314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5154722">
            <a:off x="2892528" y="4854792"/>
            <a:ext cx="216025" cy="9917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7153422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보성시장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276872"/>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52836"/>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보성시장 현황</a:t>
            </a:r>
          </a:p>
        </p:txBody>
      </p:sp>
      <p:graphicFrame>
        <p:nvGraphicFramePr>
          <p:cNvPr id="14" name="표 13"/>
          <p:cNvGraphicFramePr>
            <a:graphicFrameLocks noGrp="1"/>
          </p:cNvGraphicFramePr>
          <p:nvPr>
            <p:extLst>
              <p:ext uri="{D42A27DB-BD31-4B8C-83A1-F6EECF244321}">
                <p14:modId xmlns:p14="http://schemas.microsoft.com/office/powerpoint/2010/main" val="2979981602"/>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보건</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위생</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용역서비스</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주방용품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25</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4" y="2420888"/>
            <a:ext cx="4754431"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528003028"/>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동광로</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 </a:t>
                      </a:r>
                      <a:r>
                        <a:rPr lang="en-US" altLang="ko-KR" sz="1200" b="0" i="0" u="none" strike="noStrike" smtClean="0">
                          <a:solidFill>
                            <a:srgbClr val="FF0000"/>
                          </a:solidFill>
                          <a:latin typeface="+mn-ea"/>
                          <a:ea typeface="+mn-ea"/>
                        </a:rPr>
                        <a:t>1.7km,</a:t>
                      </a:r>
                    </a:p>
                    <a:p>
                      <a:pPr algn="ctr" rtl="0" fontAlgn="ctr"/>
                      <a:r>
                        <a:rPr lang="ko-KR" altLang="en-US" sz="1200" b="0" i="0" u="none" strike="noStrike" smtClean="0">
                          <a:solidFill>
                            <a:srgbClr val="FF0000"/>
                          </a:solidFill>
                          <a:latin typeface="+mn-ea"/>
                          <a:ea typeface="+mn-ea"/>
                        </a:rPr>
                        <a:t>하나로마트 제주점 </a:t>
                      </a:r>
                      <a:r>
                        <a:rPr lang="en-US" altLang="ko-KR" sz="1200" b="0" i="0" u="none" strike="noStrike" smtClean="0">
                          <a:solidFill>
                            <a:srgbClr val="FF0000"/>
                          </a:solidFill>
                          <a:latin typeface="+mn-ea"/>
                          <a:ea typeface="+mn-ea"/>
                        </a:rPr>
                        <a:t>2.5km,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4.8km,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4.9km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보건위생 </a:t>
                      </a:r>
                      <a:r>
                        <a:rPr lang="en-US" altLang="ko-KR" sz="1200" b="0" i="0" u="none" strike="noStrike" smtClean="0">
                          <a:solidFill>
                            <a:srgbClr val="000000"/>
                          </a:solidFill>
                          <a:latin typeface="+mn-ea"/>
                          <a:ea typeface="+mn-ea"/>
                        </a:rPr>
                        <a:t>24%,</a:t>
                      </a:r>
                    </a:p>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18%, </a:t>
                      </a:r>
                      <a:r>
                        <a:rPr lang="ko-KR" altLang="en-US" sz="1200" b="0" i="0" u="none" strike="noStrike" smtClean="0">
                          <a:solidFill>
                            <a:srgbClr val="000000"/>
                          </a:solidFill>
                          <a:latin typeface="+mn-ea"/>
                          <a:ea typeface="+mn-ea"/>
                        </a:rPr>
                        <a:t>신변잡화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143508"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보건위생 </a:t>
            </a:r>
            <a:r>
              <a:rPr lang="en-US" altLang="ko-KR" sz="1600" spc="100">
                <a:ln>
                  <a:solidFill>
                    <a:prstClr val="black">
                      <a:alpha val="20000"/>
                    </a:prstClr>
                  </a:solidFill>
                </a:ln>
                <a:solidFill>
                  <a:srgbClr val="000000"/>
                </a:solidFill>
                <a:latin typeface="NOVA Bold"/>
                <a:ea typeface="NOVA Bold"/>
                <a:cs typeface="Arial" pitchFamily="34" charset="0"/>
              </a:rPr>
              <a:t>24%,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신변잡화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76%</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106</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대형마트가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근접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업력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24707084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603095145"/>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보건</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위생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신변잡화</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건강식품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레져용품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용역서비스</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주방용품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직물</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23</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9</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6</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4184568022"/>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보건</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위생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신변잡화</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건강식품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레져용품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용역서비스</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주방용품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a:t>
                      </a:r>
                      <a:r>
                        <a:rPr lang="ko-KR" altLang="en-US" sz="1000" b="1" i="0" u="none" strike="noStrike" smtClean="0">
                          <a:solidFill>
                            <a:srgbClr val="FF0000"/>
                          </a:solidFill>
                          <a:latin typeface="+mn-ea"/>
                          <a:ea typeface="+mn-ea"/>
                        </a:rPr>
                        <a:t>년</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10</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1</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483768" y="2858191"/>
            <a:ext cx="288032" cy="96635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3275857" y="3392996"/>
            <a:ext cx="288032" cy="92130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a:off x="1763688" y="3392995"/>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031940" y="3392995"/>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4788024"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직사각형 1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년에 대부분 업종에서 신규 개업이 많았고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건강식품 업종의 개업이 많았으며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이로 인해 개업이 많은 업종의 업력이 다른 업종에 비해 짧게 나타남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위쪽 화살표 22"/>
          <p:cNvSpPr/>
          <p:nvPr/>
        </p:nvSpPr>
        <p:spPr>
          <a:xfrm>
            <a:off x="3275856" y="285342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4788025" y="3933470"/>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08104"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6264188"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a:off x="7776356"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056276" y="3897052"/>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0800000">
            <a:off x="8532440" y="290373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8618242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550189968"/>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49903953"/>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88096584"/>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69,895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80,800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886390504"/>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1646325794"/>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55876" y="5624751"/>
            <a:ext cx="288032" cy="43951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691680"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2591780" y="3289321"/>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856844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16428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3448968" y="3634171"/>
            <a:ext cx="288032" cy="43951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모서리가 둥근 직사각형 32"/>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직사각형 34"/>
          <p:cNvSpPr/>
          <p:nvPr/>
        </p:nvSpPr>
        <p:spPr>
          <a:xfrm>
            <a:off x="179512"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수로 증가로 인해 거래건수는 증가하지만</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 건당 금액 감소로 전체 거래 금액은 감소로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시장과 달리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및 주말 매출 비중이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6" name="구부러진 연결선 35"/>
          <p:cNvCxnSpPr>
            <a:stCxn id="39" idx="4"/>
            <a:endCxn id="37" idx="4"/>
          </p:cNvCxnSpPr>
          <p:nvPr/>
        </p:nvCxnSpPr>
        <p:spPr>
          <a:xfrm rot="5400000" flipH="1">
            <a:off x="2699546" y="5552990"/>
            <a:ext cx="288524" cy="936104"/>
          </a:xfrm>
          <a:prstGeom prst="curvedConnector3">
            <a:avLst>
              <a:gd name="adj1" fmla="val -7923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타원 36"/>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타원 38"/>
          <p:cNvSpPr/>
          <p:nvPr/>
        </p:nvSpPr>
        <p:spPr>
          <a:xfrm>
            <a:off x="2879812" y="5228708"/>
            <a:ext cx="864096" cy="936596"/>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타원 39"/>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28798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4" name="구부러진 연결선 43"/>
          <p:cNvCxnSpPr>
            <a:stCxn id="40" idx="4"/>
            <a:endCxn id="41"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구부러진 연결선 44"/>
          <p:cNvCxnSpPr>
            <a:stCxn id="40" idx="0"/>
            <a:endCxn id="43" idx="0"/>
          </p:cNvCxnSpPr>
          <p:nvPr/>
        </p:nvCxnSpPr>
        <p:spPr>
          <a:xfrm rot="5400000" flipH="1" flipV="1">
            <a:off x="2411760" y="225330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3983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373628124"/>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보성시장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5,529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6,713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8,193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4,134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5,982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713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보성시장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4,170</a:t>
                      </a:r>
                    </a:p>
                    <a:p>
                      <a:pPr algn="ctr" rtl="0" fontAlgn="ctr"/>
                      <a:r>
                        <a:rPr lang="en-US" altLang="ko-KR" sz="1050" b="0" i="0" u="none" strike="noStrike" smtClean="0">
                          <a:solidFill>
                            <a:srgbClr val="000000"/>
                          </a:solidFill>
                          <a:latin typeface="+mn-ea"/>
                          <a:ea typeface="+mn-ea"/>
                        </a:rPr>
                        <a:t>(75%)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5,099</a:t>
                      </a:r>
                    </a:p>
                    <a:p>
                      <a:pPr algn="ctr" rtl="0" fontAlgn="ctr"/>
                      <a:r>
                        <a:rPr lang="en-US" altLang="ko-KR" sz="1050" b="0" i="0" u="none" strike="noStrike" smtClean="0">
                          <a:solidFill>
                            <a:srgbClr val="000000"/>
                          </a:solidFill>
                          <a:latin typeface="+mn-ea"/>
                          <a:ea typeface="+mn-ea"/>
                        </a:rPr>
                        <a:t>(76%)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5,967</a:t>
                      </a:r>
                    </a:p>
                    <a:p>
                      <a:pPr algn="ctr" rtl="0" fontAlgn="ctr"/>
                      <a:r>
                        <a:rPr lang="en-US" altLang="ko-KR" sz="1050" b="0" i="0" u="none" strike="noStrike" smtClean="0">
                          <a:solidFill>
                            <a:srgbClr val="000000"/>
                          </a:solidFill>
                          <a:latin typeface="+mn-ea"/>
                          <a:ea typeface="+mn-ea"/>
                        </a:rPr>
                        <a:t>(73%)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3,367</a:t>
                      </a:r>
                    </a:p>
                    <a:p>
                      <a:pPr algn="ctr" rtl="0" fontAlgn="ctr"/>
                      <a:r>
                        <a:rPr lang="en-US" altLang="ko-KR" sz="1050" b="0" i="0" u="none" strike="noStrike" smtClean="0">
                          <a:solidFill>
                            <a:srgbClr val="000000"/>
                          </a:solidFill>
                          <a:latin typeface="+mn-ea"/>
                          <a:ea typeface="+mn-ea"/>
                        </a:rPr>
                        <a:t>(81%)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4,044</a:t>
                      </a:r>
                    </a:p>
                    <a:p>
                      <a:pPr algn="ctr" rtl="0" fontAlgn="ctr"/>
                      <a:r>
                        <a:rPr lang="en-US" altLang="ko-KR" sz="1050" b="0" i="0" u="none" strike="noStrike" smtClean="0">
                          <a:solidFill>
                            <a:srgbClr val="000000"/>
                          </a:solidFill>
                          <a:latin typeface="+mn-ea"/>
                          <a:ea typeface="+mn-ea"/>
                        </a:rPr>
                        <a:t>(82%)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4,689</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262</a:t>
                      </a:r>
                    </a:p>
                    <a:p>
                      <a:pPr algn="ctr" rtl="0" fontAlgn="ctr"/>
                      <a:r>
                        <a:rPr lang="en-US" altLang="ko-KR" sz="1050" b="0" i="0" u="none" strike="noStrike" smtClean="0">
                          <a:solidFill>
                            <a:srgbClr val="000000"/>
                          </a:solidFill>
                          <a:latin typeface="+mn-ea"/>
                          <a:ea typeface="+mn-ea"/>
                        </a:rPr>
                        <a:t>(37%)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375</a:t>
                      </a:r>
                    </a:p>
                    <a:p>
                      <a:pPr algn="ctr" rtl="0" fontAlgn="ctr"/>
                      <a:r>
                        <a:rPr lang="en-US" altLang="ko-KR" sz="1050" b="0" i="0" u="none" strike="noStrike" smtClean="0">
                          <a:solidFill>
                            <a:srgbClr val="000000"/>
                          </a:solidFill>
                          <a:latin typeface="+mn-ea"/>
                          <a:ea typeface="+mn-ea"/>
                        </a:rPr>
                        <a:t>(40%)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413</a:t>
                      </a:r>
                    </a:p>
                    <a:p>
                      <a:pPr algn="ctr" rtl="0" fontAlgn="ctr"/>
                      <a:r>
                        <a:rPr lang="en-US" altLang="ko-KR" sz="1050" b="0" i="0" u="none" strike="noStrike" smtClean="0">
                          <a:solidFill>
                            <a:srgbClr val="000000"/>
                          </a:solidFill>
                          <a:latin typeface="+mn-ea"/>
                          <a:ea typeface="+mn-ea"/>
                        </a:rPr>
                        <a:t>(37%)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보성시장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1,359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2,226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767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298945802"/>
              </p:ext>
            </p:extLst>
          </p:nvPr>
        </p:nvGraphicFramePr>
        <p:xfrm>
          <a:off x="226706" y="4545124"/>
          <a:ext cx="8593766" cy="2132784"/>
        </p:xfrm>
        <a:graphic>
          <a:graphicData uri="http://schemas.openxmlformats.org/drawingml/2006/table">
            <a:tbl>
              <a:tblPr/>
              <a:tblGrid>
                <a:gridCol w="931829"/>
                <a:gridCol w="997185"/>
                <a:gridCol w="833094"/>
                <a:gridCol w="833094"/>
                <a:gridCol w="833094"/>
                <a:gridCol w="833094"/>
                <a:gridCol w="833094"/>
                <a:gridCol w="833094"/>
                <a:gridCol w="833094"/>
                <a:gridCol w="833094"/>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69,895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80,800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63,760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72,182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29,945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44,396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1,072,640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1,117,486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792,765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851,109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344,746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401,327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75,061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83,403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64,361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69,983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31,192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56,348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477,494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503,270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206,382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223,302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75,655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132,780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54,041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72,576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61,119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82,217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29,221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36,364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139,104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151,329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116,341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47,021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50,619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53898" y="710698"/>
            <a:ext cx="900100" cy="540060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2898639"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2875629"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4548866" y="493997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2494547">
            <a:off x="4585076" y="5260951"/>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6133042" y="493997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2494547">
            <a:off x="6169252" y="5260951"/>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0" name="직사각형 19"/>
          <p:cNvSpPr/>
          <p:nvPr/>
        </p:nvSpPr>
        <p:spPr>
          <a:xfrm>
            <a:off x="107504"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모두 구매처에 관계없이 인당 금액이 증가추세로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위주 시장임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38342058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서귀포 매일올레시장 현황</a:t>
            </a:r>
          </a:p>
        </p:txBody>
      </p:sp>
      <p:graphicFrame>
        <p:nvGraphicFramePr>
          <p:cNvPr id="13" name="표 12"/>
          <p:cNvGraphicFramePr>
            <a:graphicFrameLocks noGrp="1"/>
          </p:cNvGraphicFramePr>
          <p:nvPr>
            <p:extLst>
              <p:ext uri="{D42A27DB-BD31-4B8C-83A1-F6EECF244321}">
                <p14:modId xmlns:p14="http://schemas.microsoft.com/office/powerpoint/2010/main" val="1779691047"/>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중앙로 </a:t>
                      </a:r>
                      <a:r>
                        <a:rPr lang="en-US" altLang="ko-KR" sz="1200" b="0" i="0" u="none" strike="noStrike" smtClean="0">
                          <a:solidFill>
                            <a:srgbClr val="000000"/>
                          </a:solidFill>
                          <a:latin typeface="+mn-ea"/>
                          <a:ea typeface="+mn-ea"/>
                        </a:rPr>
                        <a:t>62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9</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홈플러스 서귀포점 </a:t>
                      </a:r>
                      <a:r>
                        <a:rPr lang="en-US" altLang="ko-KR" sz="1200" b="0" i="0" u="none" strike="noStrike" smtClean="0">
                          <a:solidFill>
                            <a:srgbClr val="FF0000"/>
                          </a:solidFill>
                          <a:latin typeface="+mn-ea"/>
                          <a:ea typeface="+mn-ea"/>
                        </a:rPr>
                        <a:t>1.2km,</a:t>
                      </a:r>
                    </a:p>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5.1km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31%,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18%,</a:t>
                      </a:r>
                    </a:p>
                    <a:p>
                      <a:pPr algn="ctr" rtl="0" fontAlgn="ct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14%, </a:t>
                      </a:r>
                      <a:r>
                        <a:rPr lang="ko-KR" altLang="en-US" sz="1200" b="0" i="0" u="none" strike="noStrike" smtClean="0">
                          <a:solidFill>
                            <a:srgbClr val="000000"/>
                          </a:solidFill>
                          <a:latin typeface="+mn-ea"/>
                          <a:ea typeface="+mn-ea"/>
                        </a:rPr>
                        <a:t>레져용품 </a:t>
                      </a: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2983546565"/>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레져용품</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유통업영리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유흥주점</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23</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FF0000"/>
                          </a:solidFill>
                          <a:latin typeface="+mn-lt"/>
                          <a:ea typeface="+mn-ea"/>
                        </a:rPr>
                        <a:t>10</a:t>
                      </a:r>
                      <a:endParaRPr lang="ko-KR" alt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30%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6%</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FF0000"/>
                          </a:solidFill>
                          <a:latin typeface="+mn-lt"/>
                          <a:ea typeface="+mn-ea"/>
                        </a:rPr>
                        <a:t>3%</a:t>
                      </a:r>
                      <a:endParaRPr lang="ko-KR" alt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5" name="그림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29" y="2420888"/>
            <a:ext cx="4754431" cy="3060340"/>
          </a:xfrm>
          <a:prstGeom prst="rect">
            <a:avLst/>
          </a:prstGeom>
          <a:ln>
            <a:solidFill>
              <a:schemeClr val="bg1">
                <a:lumMod val="65000"/>
              </a:schemeClr>
            </a:solidFill>
          </a:ln>
        </p:spPr>
      </p:pic>
      <p:sp>
        <p:nvSpPr>
          <p:cNvPr id="12" name="직사각형 1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이류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레져용품 </a:t>
            </a:r>
            <a:r>
              <a:rPr lang="en-US" altLang="ko-KR" sz="1600" spc="100">
                <a:ln>
                  <a:solidFill>
                    <a:prstClr val="black">
                      <a:alpha val="20000"/>
                    </a:prstClr>
                  </a:solidFill>
                </a:ln>
                <a:solidFill>
                  <a:srgbClr val="000000"/>
                </a:solidFill>
                <a:latin typeface="NOVA Bold"/>
                <a:ea typeface="NOVA Bold"/>
                <a:cs typeface="Arial" pitchFamily="34" charset="0"/>
              </a:rPr>
              <a:t>6%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68%</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397</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대형마트가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근접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업력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56558959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313421840"/>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4239221837"/>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레져용품</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유흥주점</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16</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4</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4</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15</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9</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1763688"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1763688" y="2858191"/>
            <a:ext cx="288032" cy="9668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6300192" y="2924944"/>
            <a:ext cx="288032" cy="88299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a:off x="2519772" y="2858191"/>
            <a:ext cx="288032" cy="9497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0800000">
            <a:off x="2519772"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5508104" y="3392994"/>
            <a:ext cx="288032" cy="97210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3995936" y="3933055"/>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7020272" y="2924943"/>
            <a:ext cx="288032" cy="89722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0800000">
            <a:off x="3275856" y="3946127"/>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3275855" y="3410095"/>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0800000">
            <a:off x="3275856" y="2858191"/>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3995936" y="3392995"/>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4752020" y="3392994"/>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a:off x="5508103" y="2858191"/>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10800000">
            <a:off x="7776356" y="2841092"/>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7776356"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776356"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8537835" y="339299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4752020" y="2841092"/>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직사각형 4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업종에 개폐업 활동 대부분이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만 </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년까지 개업추세가 지속되며</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년에는 모든 업종에서 폐업이 많아지는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97892949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a:t>
            </a:r>
            <a:r>
              <a:rPr lang="ko-KR" altLang="en-US"/>
              <a:t>포</a:t>
            </a:r>
            <a:r>
              <a:rPr lang="ko-KR" altLang="en-US" smtClean="0"/>
              <a:t>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172614082"/>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97590123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116890659"/>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75,165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56,633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702629990"/>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3948365247"/>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99,105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93,045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253,271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91880"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7884368"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모서리가 둥근 직사각형 35"/>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9" name="구부러진 연결선 38"/>
          <p:cNvCxnSpPr>
            <a:stCxn id="41" idx="4"/>
            <a:endCxn id="40"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타원 39"/>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90400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723143564"/>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올레시장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47,225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93,045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129,141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14,673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18,662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23,714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26,274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64,295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91,086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올레시장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19,492</a:t>
                      </a:r>
                    </a:p>
                    <a:p>
                      <a:pPr algn="ctr" rtl="0" fontAlgn="ctr"/>
                      <a:r>
                        <a:rPr lang="en-US" altLang="ko-KR" sz="1050" b="0" i="0" u="none" strike="noStrike" smtClean="0">
                          <a:solidFill>
                            <a:srgbClr val="000000"/>
                          </a:solidFill>
                          <a:latin typeface="+mn-ea"/>
                          <a:ea typeface="+mn-ea"/>
                        </a:rPr>
                        <a:t>(41%)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30,158</a:t>
                      </a:r>
                    </a:p>
                    <a:p>
                      <a:pPr algn="ctr" rtl="0" fontAlgn="ctr"/>
                      <a:r>
                        <a:rPr lang="en-US" altLang="ko-KR" sz="1050" b="0" i="0" u="none" strike="noStrike" smtClean="0">
                          <a:solidFill>
                            <a:srgbClr val="000000"/>
                          </a:solidFill>
                          <a:latin typeface="+mn-ea"/>
                          <a:ea typeface="+mn-ea"/>
                        </a:rPr>
                        <a:t>(32%)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38,859</a:t>
                      </a:r>
                    </a:p>
                    <a:p>
                      <a:pPr algn="ctr" rtl="0" fontAlgn="ctr"/>
                      <a:r>
                        <a:rPr lang="en-US" altLang="ko-KR" sz="1050" b="0" i="0" u="none" strike="noStrike" smtClean="0">
                          <a:solidFill>
                            <a:srgbClr val="000000"/>
                          </a:solidFill>
                          <a:latin typeface="+mn-ea"/>
                          <a:ea typeface="+mn-ea"/>
                        </a:rPr>
                        <a:t>(30%)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11,762</a:t>
                      </a:r>
                    </a:p>
                    <a:p>
                      <a:pPr algn="ctr" rtl="0" fontAlgn="ctr"/>
                      <a:r>
                        <a:rPr lang="en-US" altLang="ko-KR" sz="1050" b="0" i="0" u="none" strike="noStrike" smtClean="0">
                          <a:solidFill>
                            <a:srgbClr val="000000"/>
                          </a:solidFill>
                          <a:latin typeface="+mn-ea"/>
                          <a:ea typeface="+mn-ea"/>
                        </a:rPr>
                        <a:t>(80%)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15,282</a:t>
                      </a:r>
                    </a:p>
                    <a:p>
                      <a:pPr algn="ctr" rtl="0" fontAlgn="ctr"/>
                      <a:r>
                        <a:rPr lang="en-US" altLang="ko-KR" sz="1050" b="0" i="0" u="none" strike="noStrike" smtClean="0">
                          <a:solidFill>
                            <a:srgbClr val="000000"/>
                          </a:solidFill>
                          <a:latin typeface="+mn-ea"/>
                          <a:ea typeface="+mn-ea"/>
                        </a:rPr>
                        <a:t>(82%)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18,441</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5,540</a:t>
                      </a:r>
                    </a:p>
                    <a:p>
                      <a:pPr algn="ctr" rtl="0" fontAlgn="ctr"/>
                      <a:r>
                        <a:rPr lang="en-US" altLang="ko-KR" sz="1050" b="0" i="0" u="none" strike="noStrike" smtClean="0">
                          <a:solidFill>
                            <a:srgbClr val="000000"/>
                          </a:solidFill>
                          <a:latin typeface="+mn-ea"/>
                          <a:ea typeface="+mn-ea"/>
                        </a:rPr>
                        <a:t>(21%)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11,581</a:t>
                      </a:r>
                    </a:p>
                    <a:p>
                      <a:pPr algn="ctr" rtl="0" fontAlgn="ctr"/>
                      <a:r>
                        <a:rPr lang="en-US" altLang="ko-KR" sz="1050" b="0" i="0" u="none" strike="noStrike" smtClean="0">
                          <a:solidFill>
                            <a:srgbClr val="000000"/>
                          </a:solidFill>
                          <a:latin typeface="+mn-ea"/>
                          <a:ea typeface="+mn-ea"/>
                        </a:rPr>
                        <a:t>(18%)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16,032</a:t>
                      </a:r>
                    </a:p>
                    <a:p>
                      <a:pPr algn="ctr" rtl="0" fontAlgn="ctr"/>
                      <a:r>
                        <a:rPr lang="en-US" altLang="ko-KR" sz="1050" b="0" i="0" u="none" strike="noStrike" smtClean="0">
                          <a:solidFill>
                            <a:srgbClr val="000000"/>
                          </a:solidFill>
                          <a:latin typeface="+mn-ea"/>
                          <a:ea typeface="+mn-ea"/>
                        </a:rPr>
                        <a:t>(18%)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291</a:t>
                      </a:r>
                    </a:p>
                    <a:p>
                      <a:pPr algn="ctr" rtl="0" fontAlgn="ctr"/>
                      <a:r>
                        <a:rPr lang="en-US" altLang="ko-KR" sz="1050" b="0" i="0" u="none" strike="noStrike" smtClean="0">
                          <a:solidFill>
                            <a:srgbClr val="000000"/>
                          </a:solidFill>
                          <a:latin typeface="+mn-ea"/>
                          <a:ea typeface="+mn-ea"/>
                        </a:rPr>
                        <a:t>(15%)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409</a:t>
                      </a:r>
                    </a:p>
                    <a:p>
                      <a:pPr algn="ctr" rtl="0" fontAlgn="ctr"/>
                      <a:r>
                        <a:rPr lang="en-US" altLang="ko-KR" sz="1050" b="0" i="0" u="none" strike="noStrike" smtClean="0">
                          <a:solidFill>
                            <a:srgbClr val="000000"/>
                          </a:solidFill>
                          <a:latin typeface="+mn-ea"/>
                          <a:ea typeface="+mn-ea"/>
                        </a:rPr>
                        <a:t>(17%)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654</a:t>
                      </a:r>
                    </a:p>
                    <a:p>
                      <a:pPr algn="ctr" rtl="0" fontAlgn="ctr"/>
                      <a:r>
                        <a:rPr lang="en-US" altLang="ko-KR" sz="1050" b="0" i="0" u="none" strike="noStrike" smtClean="0">
                          <a:solidFill>
                            <a:srgbClr val="000000"/>
                          </a:solidFill>
                          <a:latin typeface="+mn-ea"/>
                          <a:ea typeface="+mn-ea"/>
                        </a:rPr>
                        <a:t>(16%)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올레시장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27,733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62,887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90,282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5,273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20,734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52,714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75,054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1,691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1,977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3,428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657361196"/>
              </p:ext>
            </p:extLst>
          </p:nvPr>
        </p:nvGraphicFramePr>
        <p:xfrm>
          <a:off x="226706" y="4545124"/>
          <a:ext cx="8629767" cy="2132784"/>
        </p:xfrm>
        <a:graphic>
          <a:graphicData uri="http://schemas.openxmlformats.org/drawingml/2006/table">
            <a:tbl>
              <a:tblPr/>
              <a:tblGrid>
                <a:gridCol w="935733"/>
                <a:gridCol w="1001362"/>
                <a:gridCol w="836584"/>
                <a:gridCol w="836584"/>
                <a:gridCol w="836584"/>
                <a:gridCol w="836584"/>
                <a:gridCol w="836584"/>
                <a:gridCol w="836584"/>
                <a:gridCol w="836584"/>
                <a:gridCol w="836584"/>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157,739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117,058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265,806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260,005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58,881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52,939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73,605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66,181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714,576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656,740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798,713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823,908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200,917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172,354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181,338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219,809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256,916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216,055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264,027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257,595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79,601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71,820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74,578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65,496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376,771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318,258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325,090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319,549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86,763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74,800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66,564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88,029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69,584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272,993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270,903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53,345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48,792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73,438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66,323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99,087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79,869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305,579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302,961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59,454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55,858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73,539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66,708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4517994" y="98630"/>
            <a:ext cx="900100" cy="662473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41340"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97703" y="520777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953425" y="522535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945980" y="5306393"/>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330356" y="5306394"/>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325716"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7957575"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3261064">
            <a:off x="4592138" y="5618907"/>
            <a:ext cx="216025" cy="111662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3261064">
            <a:off x="7828225" y="5595074"/>
            <a:ext cx="216025" cy="111662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TextBox 33"/>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35" name="위쪽 화살표 34"/>
          <p:cNvSpPr/>
          <p:nvPr/>
        </p:nvSpPr>
        <p:spPr>
          <a:xfrm rot="16200000">
            <a:off x="4570800" y="494310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직사각형 35"/>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모든 고객군별 고객 수는 증가하지만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올레시장 구매 인당 금액은 모두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다만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대형마트에서도 중복 구매하는 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대형마트 구매 인당 금액은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683929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cxnSp>
        <p:nvCxnSpPr>
          <p:cNvPr id="9" name="직선 연결선 8"/>
          <p:cNvCxnSpPr/>
          <p:nvPr/>
        </p:nvCxnSpPr>
        <p:spPr>
          <a:xfrm flipH="1">
            <a:off x="4452808" y="2924944"/>
            <a:ext cx="0" cy="49740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6364" y="2846288"/>
            <a:ext cx="3852428"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Ⅰ</a:t>
            </a:r>
            <a:r>
              <a:rPr lang="en-US" altLang="ko-KR" sz="2000" smtClean="0">
                <a:solidFill>
                  <a:srgbClr val="00B050"/>
                </a:solidFill>
                <a:latin typeface="NOVA Bold" panose="00000800000000000000" pitchFamily="2" charset="-127"/>
                <a:ea typeface="NOVA Bold" panose="00000800000000000000" pitchFamily="2" charset="-127"/>
              </a:rPr>
              <a:t>. </a:t>
            </a:r>
            <a:r>
              <a:rPr lang="ko-KR" altLang="en-US" sz="2000" smtClean="0">
                <a:solidFill>
                  <a:srgbClr val="00B050"/>
                </a:solidFill>
                <a:latin typeface="NOVA Bold" panose="00000800000000000000" pitchFamily="2" charset="-127"/>
                <a:ea typeface="NOVA Bold" panose="00000800000000000000" pitchFamily="2" charset="-127"/>
              </a:rPr>
              <a:t>전통시장 현황 및 비교</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13" name="TextBox 12"/>
          <p:cNvSpPr txBox="1"/>
          <p:nvPr/>
        </p:nvSpPr>
        <p:spPr>
          <a:xfrm>
            <a:off x="4673797" y="2744924"/>
            <a:ext cx="3246575" cy="78175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정의 및 특징</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매일 시장과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 시장 현황</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412774399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모슬포 중앙시장 현황</a:t>
            </a:r>
          </a:p>
        </p:txBody>
      </p:sp>
      <p:graphicFrame>
        <p:nvGraphicFramePr>
          <p:cNvPr id="13" name="표 12"/>
          <p:cNvGraphicFramePr>
            <a:graphicFrameLocks noGrp="1"/>
          </p:cNvGraphicFramePr>
          <p:nvPr>
            <p:extLst>
              <p:ext uri="{D42A27DB-BD31-4B8C-83A1-F6EECF244321}">
                <p14:modId xmlns:p14="http://schemas.microsoft.com/office/powerpoint/2010/main" val="1884104635"/>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대정읍 하모리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 </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000000"/>
                          </a:solidFill>
                          <a:latin typeface="+mn-ea"/>
                          <a:ea typeface="+mn-ea"/>
                        </a:rPr>
                        <a:t>없음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69%, </a:t>
                      </a:r>
                      <a:r>
                        <a:rPr lang="ko-KR" altLang="en-US" sz="1200" b="0" i="0" u="none" strike="noStrike" smtClean="0">
                          <a:solidFill>
                            <a:srgbClr val="000000"/>
                          </a:solidFill>
                          <a:latin typeface="+mn-ea"/>
                          <a:ea typeface="+mn-ea"/>
                        </a:rPr>
                        <a:t>보건위생 </a:t>
                      </a:r>
                      <a:r>
                        <a:rPr lang="en-US" altLang="ko-KR" sz="1200" b="0" i="0" u="none" strike="noStrike" smtClean="0">
                          <a:solidFill>
                            <a:srgbClr val="000000"/>
                          </a:solidFill>
                          <a:latin typeface="+mn-ea"/>
                          <a:ea typeface="+mn-ea"/>
                        </a:rPr>
                        <a:t>8%,</a:t>
                      </a:r>
                    </a:p>
                    <a:p>
                      <a:pPr algn="ctr" rtl="0" fontAlgn="ctr"/>
                      <a:r>
                        <a:rPr lang="ko-KR" altLang="en-US" sz="1200" b="0" i="0" u="none" strike="noStrike" smtClean="0">
                          <a:solidFill>
                            <a:srgbClr val="000000"/>
                          </a:solidFill>
                          <a:latin typeface="+mn-ea"/>
                          <a:ea typeface="+mn-ea"/>
                        </a:rPr>
                        <a:t>유흥주점 </a:t>
                      </a:r>
                      <a:r>
                        <a:rPr lang="en-US" altLang="ko-KR" sz="1200" b="0" i="0" u="none" strike="noStrike" smtClean="0">
                          <a:solidFill>
                            <a:srgbClr val="000000"/>
                          </a:solidFill>
                          <a:latin typeface="+mn-ea"/>
                          <a:ea typeface="+mn-ea"/>
                        </a:rPr>
                        <a:t>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802663962"/>
              </p:ext>
            </p:extLst>
          </p:nvPr>
        </p:nvGraphicFramePr>
        <p:xfrm>
          <a:off x="323528" y="5625244"/>
          <a:ext cx="8532946" cy="811501"/>
        </p:xfrm>
        <a:graphic>
          <a:graphicData uri="http://schemas.openxmlformats.org/drawingml/2006/table">
            <a:tbl>
              <a:tblPr/>
              <a:tblGrid>
                <a:gridCol w="1296286"/>
                <a:gridCol w="1206110"/>
                <a:gridCol w="1206110"/>
                <a:gridCol w="1206110"/>
                <a:gridCol w="1206110"/>
                <a:gridCol w="1206110"/>
                <a:gridCol w="120611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rgbClr val="0000FF"/>
                          </a:solidFill>
                          <a:latin typeface="+mn-lt"/>
                          <a:ea typeface="+mn-ea"/>
                        </a:rPr>
                        <a:t>음식료품</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유흥주점</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유통업영리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rgbClr val="0000FF"/>
                          </a:solidFill>
                          <a:latin typeface="+mn-lt"/>
                          <a:ea typeface="+mn-ea"/>
                        </a:rPr>
                        <a:t>18</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rgbClr val="0000FF"/>
                          </a:solidFill>
                          <a:latin typeface="+mn-lt"/>
                          <a:ea typeface="+mn-ea"/>
                        </a:rPr>
                        <a:t>69%</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59169" cy="3060340"/>
          </a:xfrm>
          <a:prstGeom prst="rect">
            <a:avLst/>
          </a:prstGeom>
          <a:ln>
            <a:solidFill>
              <a:schemeClr val="bg1">
                <a:lumMod val="65000"/>
              </a:schemeClr>
            </a:solidFill>
          </a:ln>
        </p:spPr>
      </p:pic>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업종</a:t>
            </a:r>
            <a:r>
              <a:rPr lang="en-US" altLang="ko-KR" sz="1600" spc="100">
                <a:ln>
                  <a:solidFill>
                    <a:prstClr val="black">
                      <a:alpha val="20000"/>
                    </a:prstClr>
                  </a:solidFill>
                </a:ln>
                <a:solidFill>
                  <a:srgbClr val="000000"/>
                </a:solidFill>
                <a:latin typeface="NOVA Bold"/>
                <a:ea typeface="NOVA Bold"/>
                <a:cs typeface="Arial" pitchFamily="34" charset="0"/>
              </a:rPr>
              <a:t>, 26</a:t>
            </a:r>
            <a:r>
              <a:rPr lang="ko-KR" altLang="en-US" sz="1600" spc="100">
                <a:ln>
                  <a:solidFill>
                    <a:prstClr val="black">
                      <a:alpha val="20000"/>
                    </a:prstClr>
                  </a:solidFill>
                </a:ln>
                <a:solidFill>
                  <a:srgbClr val="000000"/>
                </a:solidFill>
                <a:latin typeface="NOVA Bold"/>
                <a:ea typeface="NOVA Bold"/>
                <a:cs typeface="Arial" pitchFamily="34" charset="0"/>
              </a:rPr>
              <a:t>개의 가맹점이 있는 모슬포 중앙시장은 음식료품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 업종의 가맹점이 </a:t>
            </a:r>
            <a:r>
              <a:rPr lang="en-US" altLang="ko-KR" sz="1600" spc="100">
                <a:ln>
                  <a:solidFill>
                    <a:prstClr val="black">
                      <a:alpha val="20000"/>
                    </a:prstClr>
                  </a:solidFill>
                </a:ln>
                <a:solidFill>
                  <a:srgbClr val="000000"/>
                </a:solidFill>
                <a:latin typeface="NOVA Bold"/>
                <a:ea typeface="NOVA Bold"/>
                <a:cs typeface="Arial" pitchFamily="34" charset="0"/>
              </a:rPr>
              <a:t>69%</a:t>
            </a:r>
            <a:r>
              <a:rPr lang="ko-KR" altLang="en-US" sz="1600" spc="100">
                <a:ln>
                  <a:solidFill>
                    <a:prstClr val="black">
                      <a:alpha val="20000"/>
                    </a:prstClr>
                  </a:solidFill>
                </a:ln>
                <a:solidFill>
                  <a:srgbClr val="000000"/>
                </a:solidFill>
                <a:latin typeface="NOVA Bold"/>
                <a:ea typeface="NOVA Bold"/>
                <a:cs typeface="Arial" pitchFamily="34" charset="0"/>
              </a:rPr>
              <a:t>로 대다수를 차지하고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전통시장과 달리 인근 대형마트가 없는 유일한 시장임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97382492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015067415"/>
              </p:ext>
            </p:extLst>
          </p:nvPr>
        </p:nvGraphicFramePr>
        <p:xfrm>
          <a:off x="349493" y="2420886"/>
          <a:ext cx="8470981" cy="2233918"/>
        </p:xfrm>
        <a:graphic>
          <a:graphicData uri="http://schemas.openxmlformats.org/drawingml/2006/table">
            <a:tbl>
              <a:tblPr/>
              <a:tblGrid>
                <a:gridCol w="681259"/>
                <a:gridCol w="832236"/>
                <a:gridCol w="1159581"/>
                <a:gridCol w="1159581"/>
                <a:gridCol w="1159581"/>
                <a:gridCol w="1159581"/>
                <a:gridCol w="1159581"/>
                <a:gridCol w="1159581"/>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00875161"/>
              </p:ext>
            </p:extLst>
          </p:nvPr>
        </p:nvGraphicFramePr>
        <p:xfrm>
          <a:off x="372517" y="5230869"/>
          <a:ext cx="8447955" cy="1152129"/>
        </p:xfrm>
        <a:graphic>
          <a:graphicData uri="http://schemas.openxmlformats.org/drawingml/2006/table">
            <a:tbl>
              <a:tblPr/>
              <a:tblGrid>
                <a:gridCol w="1509381"/>
                <a:gridCol w="1156429"/>
                <a:gridCol w="1156429"/>
                <a:gridCol w="1156429"/>
                <a:gridCol w="1156429"/>
                <a:gridCol w="1156429"/>
                <a:gridCol w="1156429"/>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유통업영리</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16</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7</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FF0000"/>
                          </a:solidFill>
                          <a:latin typeface="+mn-ea"/>
                          <a:ea typeface="+mn-ea"/>
                        </a:rPr>
                        <a:t>4</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9</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10</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5</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업종에 개폐업 활동 대부분이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업종에서 개업추세가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일부 일종에서는 기존 사업자가 폐업을 해서 폐업 업력이 현재 영업 업력보다 더 오래 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위쪽 화살표 22"/>
          <p:cNvSpPr/>
          <p:nvPr/>
        </p:nvSpPr>
        <p:spPr>
          <a:xfrm>
            <a:off x="2555776"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932040" y="2849641"/>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0800000">
            <a:off x="4932040" y="3427679"/>
            <a:ext cx="288032" cy="39736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a:off x="3779912"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6048164" y="2841092"/>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TextBox 3"/>
          <p:cNvSpPr txBox="1"/>
          <p:nvPr/>
        </p:nvSpPr>
        <p:spPr>
          <a:xfrm>
            <a:off x="3347864" y="6030492"/>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3" name="TextBox 32"/>
          <p:cNvSpPr txBox="1"/>
          <p:nvPr/>
        </p:nvSpPr>
        <p:spPr>
          <a:xfrm>
            <a:off x="4535996" y="6034200"/>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4" name="TextBox 33"/>
          <p:cNvSpPr txBox="1"/>
          <p:nvPr/>
        </p:nvSpPr>
        <p:spPr>
          <a:xfrm>
            <a:off x="5688124" y="6007749"/>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5" name="TextBox 34"/>
          <p:cNvSpPr txBox="1"/>
          <p:nvPr/>
        </p:nvSpPr>
        <p:spPr>
          <a:xfrm>
            <a:off x="2159732" y="6030492"/>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Tree>
    <p:extLst>
      <p:ext uri="{BB962C8B-B14F-4D97-AF65-F5344CB8AC3E}">
        <p14:creationId xmlns:p14="http://schemas.microsoft.com/office/powerpoint/2010/main" val="256449196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91346329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465322768"/>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315226158"/>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182,151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885346992"/>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403674251"/>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712828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848364"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076056"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724128"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77272"/>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모서리가 둥근 직사각형 35"/>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088740"/>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남성</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9" name="구부러진 연결선 38"/>
          <p:cNvCxnSpPr>
            <a:stCxn id="41" idx="4"/>
            <a:endCxn id="40"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타원 39"/>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56038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258263893"/>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중앙시장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1,060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1,068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731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중앙시장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672</a:t>
                      </a:r>
                    </a:p>
                    <a:p>
                      <a:pPr algn="ctr" rtl="0" fontAlgn="ctr"/>
                      <a:r>
                        <a:rPr lang="en-US" altLang="ko-KR" sz="1050" b="0" i="0" u="none" strike="noStrike" smtClean="0">
                          <a:solidFill>
                            <a:srgbClr val="000000"/>
                          </a:solidFill>
                          <a:latin typeface="+mn-ea"/>
                          <a:ea typeface="+mn-ea"/>
                        </a:rPr>
                        <a:t>(63%)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1,129</a:t>
                      </a:r>
                    </a:p>
                    <a:p>
                      <a:pPr algn="ctr" rtl="0" fontAlgn="ctr"/>
                      <a:r>
                        <a:rPr lang="en-US" altLang="ko-KR" sz="1050" b="0" i="0" u="none" strike="noStrike" smtClean="0">
                          <a:solidFill>
                            <a:srgbClr val="000000"/>
                          </a:solidFill>
                          <a:latin typeface="+mn-ea"/>
                          <a:ea typeface="+mn-ea"/>
                        </a:rPr>
                        <a:t>(60%)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1,329</a:t>
                      </a:r>
                    </a:p>
                    <a:p>
                      <a:pPr algn="ctr" rtl="0" fontAlgn="ctr"/>
                      <a:r>
                        <a:rPr lang="en-US" altLang="ko-KR" sz="1050" b="0" i="0" u="none" strike="noStrike" smtClean="0">
                          <a:solidFill>
                            <a:srgbClr val="000000"/>
                          </a:solidFill>
                          <a:latin typeface="+mn-ea"/>
                          <a:ea typeface="+mn-ea"/>
                        </a:rPr>
                        <a:t>(55%)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499</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803</a:t>
                      </a:r>
                    </a:p>
                    <a:p>
                      <a:pPr algn="ctr" rtl="0" fontAlgn="ctr"/>
                      <a:r>
                        <a:rPr lang="en-US" altLang="ko-KR" sz="1050" b="0" i="0" u="none" strike="noStrike" smtClean="0">
                          <a:solidFill>
                            <a:srgbClr val="000000"/>
                          </a:solidFill>
                          <a:latin typeface="+mn-ea"/>
                          <a:ea typeface="+mn-ea"/>
                        </a:rPr>
                        <a:t>(75%)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876</a:t>
                      </a:r>
                    </a:p>
                    <a:p>
                      <a:pPr algn="ctr" rtl="0" fontAlgn="ctr"/>
                      <a:r>
                        <a:rPr lang="en-US" altLang="ko-KR" sz="1050" b="0" i="0" u="none" strike="noStrike" smtClean="0">
                          <a:solidFill>
                            <a:srgbClr val="000000"/>
                          </a:solidFill>
                          <a:latin typeface="+mn-ea"/>
                          <a:ea typeface="+mn-ea"/>
                        </a:rPr>
                        <a:t>(68%)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72</a:t>
                      </a:r>
                    </a:p>
                    <a:p>
                      <a:pPr algn="ctr" rtl="0" fontAlgn="ctr"/>
                      <a:r>
                        <a:rPr lang="en-US" altLang="ko-KR" sz="1050" b="0" i="0" u="none" strike="noStrike" smtClean="0">
                          <a:solidFill>
                            <a:srgbClr val="000000"/>
                          </a:solidFill>
                          <a:latin typeface="+mn-ea"/>
                          <a:ea typeface="+mn-ea"/>
                        </a:rPr>
                        <a:t>(31%)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141</a:t>
                      </a:r>
                    </a:p>
                    <a:p>
                      <a:pPr algn="ctr" rtl="0" fontAlgn="ctr"/>
                      <a:r>
                        <a:rPr lang="en-US" altLang="ko-KR" sz="1050" b="0" i="0" u="none" strike="noStrike" smtClean="0">
                          <a:solidFill>
                            <a:srgbClr val="000000"/>
                          </a:solidFill>
                          <a:latin typeface="+mn-ea"/>
                          <a:ea typeface="+mn-ea"/>
                        </a:rPr>
                        <a:t>(28%)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221</a:t>
                      </a:r>
                    </a:p>
                    <a:p>
                      <a:pPr algn="ctr" rtl="0" fontAlgn="ctr"/>
                      <a:r>
                        <a:rPr lang="en-US" altLang="ko-KR" sz="1050" b="0" i="0" u="none" strike="noStrike" smtClean="0">
                          <a:solidFill>
                            <a:srgbClr val="000000"/>
                          </a:solidFill>
                          <a:latin typeface="+mn-ea"/>
                          <a:ea typeface="+mn-ea"/>
                        </a:rPr>
                        <a:t>(30%)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중앙시장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388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510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708432142"/>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206,002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182,151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77,416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106,740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56,443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46,947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939,720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818,931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570,749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616,504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421,271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333,841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252,558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232,116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77,391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94,186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72,143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52,954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649,120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487,065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142,055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172,172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297,770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94,642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125,368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106,936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77,503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144,779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49,550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44,569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182,904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149,961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118,587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185,165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60,578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61,558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869922" y="854713"/>
            <a:ext cx="900100" cy="51125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69332" y="4939970"/>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491375"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484218" y="4912523"/>
            <a:ext cx="247569" cy="5760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873972" y="5306393"/>
            <a:ext cx="216025" cy="1415231"/>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222344" y="5306394"/>
            <a:ext cx="216025" cy="1415231"/>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217704" y="4939971"/>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직사각형 3"/>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TextBox 23"/>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1" name="직사각형 2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인당 금액은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거래는 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동안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7154206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서귀포 향토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4" name="표 13"/>
          <p:cNvGraphicFramePr>
            <a:graphicFrameLocks noGrp="1"/>
          </p:cNvGraphicFramePr>
          <p:nvPr>
            <p:extLst>
              <p:ext uri="{D42A27DB-BD31-4B8C-83A1-F6EECF244321}">
                <p14:modId xmlns:p14="http://schemas.microsoft.com/office/powerpoint/2010/main" val="613894877"/>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주방용품</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문화</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취미</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가구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건축</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자재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농업</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레져업소</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2</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10%</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7%</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1" y="2420888"/>
            <a:ext cx="4759113"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42822379"/>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중산간동로 </a:t>
                      </a:r>
                      <a:r>
                        <a:rPr lang="en-US" altLang="ko-KR" sz="1200" b="0" i="0" u="none" strike="noStrike" smtClean="0">
                          <a:solidFill>
                            <a:srgbClr val="000000"/>
                          </a:solidFill>
                          <a:latin typeface="+mn-ea"/>
                          <a:ea typeface="+mn-ea"/>
                        </a:rPr>
                        <a:t>7894</a:t>
                      </a:r>
                      <a:r>
                        <a:rPr lang="ko-KR" altLang="en-US" sz="1200" b="0" i="0" u="none" strike="noStrike" smtClean="0">
                          <a:solidFill>
                            <a:srgbClr val="000000"/>
                          </a:solidFill>
                          <a:latin typeface="+mn-ea"/>
                          <a:ea typeface="+mn-ea"/>
                        </a:rPr>
                        <a:t>번길</a:t>
                      </a:r>
                      <a:endParaRPr lang="en-US" altLang="ko-KR" sz="1200" b="0" i="0" u="none" strike="noStrike" smtClean="0">
                        <a:solidFill>
                          <a:srgbClr val="000000"/>
                        </a:solidFill>
                        <a:latin typeface="+mn-ea"/>
                        <a:ea typeface="+mn-ea"/>
                      </a:endParaRPr>
                    </a:p>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홈플러스 서귀포점 </a:t>
                      </a:r>
                      <a:r>
                        <a:rPr lang="en-US" altLang="ko-KR" sz="1200" b="0" i="0" u="none" strike="noStrike" smtClean="0">
                          <a:solidFill>
                            <a:srgbClr val="FF0000"/>
                          </a:solidFill>
                          <a:latin typeface="+mn-ea"/>
                          <a:ea typeface="+mn-ea"/>
                        </a:rPr>
                        <a:t>1.4km,</a:t>
                      </a:r>
                    </a:p>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6.3km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629175">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17%,</a:t>
                      </a:r>
                    </a:p>
                    <a:p>
                      <a:pPr algn="ctr" rtl="0" fontAlgn="ctr"/>
                      <a:r>
                        <a:rPr lang="ko-KR" altLang="en-US" sz="1200" b="0" i="0" u="none" strike="noStrike" smtClean="0">
                          <a:solidFill>
                            <a:srgbClr val="000000"/>
                          </a:solidFill>
                          <a:latin typeface="+mn-ea"/>
                          <a:ea typeface="+mn-ea"/>
                        </a:rPr>
                        <a:t>주방용품 </a:t>
                      </a:r>
                      <a:r>
                        <a:rPr lang="en-US" altLang="ko-KR" sz="1200" b="0" i="0" u="none" strike="noStrike" smtClean="0">
                          <a:solidFill>
                            <a:srgbClr val="000000"/>
                          </a:solidFill>
                          <a:latin typeface="+mn-ea"/>
                          <a:ea typeface="+mn-ea"/>
                        </a:rPr>
                        <a:t>10%, </a:t>
                      </a:r>
                      <a:r>
                        <a:rPr lang="ko-KR" altLang="en-US" sz="1200" b="0" i="0" u="none" strike="noStrike" smtClean="0">
                          <a:solidFill>
                            <a:srgbClr val="000000"/>
                          </a:solidFill>
                          <a:latin typeface="+mn-ea"/>
                          <a:ea typeface="+mn-ea"/>
                        </a:rPr>
                        <a:t>신변잡화 </a:t>
                      </a: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직사각형 1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29</a:t>
            </a:r>
            <a:r>
              <a:rPr lang="ko-KR" altLang="en-US" sz="1600" spc="100">
                <a:ln>
                  <a:solidFill>
                    <a:prstClr val="black">
                      <a:alpha val="20000"/>
                    </a:prstClr>
                  </a:solidFill>
                </a:ln>
                <a:solidFill>
                  <a:srgbClr val="000000"/>
                </a:solidFill>
                <a:latin typeface="NOVA Bold"/>
                <a:ea typeface="NOVA Bold"/>
                <a:cs typeface="Arial" pitchFamily="34" charset="0"/>
              </a:rPr>
              <a:t>개 가맹점 수에 비해 </a:t>
            </a:r>
            <a:r>
              <a:rPr lang="en-US" altLang="ko-KR" sz="1600" spc="100">
                <a:ln>
                  <a:solidFill>
                    <a:prstClr val="black">
                      <a:alpha val="20000"/>
                    </a:prstClr>
                  </a:solidFill>
                </a:ln>
                <a:solidFill>
                  <a:srgbClr val="000000"/>
                </a:solidFill>
                <a:latin typeface="NOVA Bold"/>
                <a:ea typeface="NOVA Bold"/>
                <a:cs typeface="Arial" pitchFamily="34" charset="0"/>
              </a:rPr>
              <a:t>14</a:t>
            </a:r>
            <a:r>
              <a:rPr lang="ko-KR" altLang="en-US" sz="1600" spc="100">
                <a:ln>
                  <a:solidFill>
                    <a:prstClr val="black">
                      <a:alpha val="20000"/>
                    </a:prstClr>
                  </a:solidFill>
                </a:ln>
                <a:solidFill>
                  <a:srgbClr val="000000"/>
                </a:solidFill>
                <a:latin typeface="NOVA Bold"/>
                <a:ea typeface="NOVA Bold"/>
                <a:cs typeface="Arial" pitchFamily="34" charset="0"/>
              </a:rPr>
              <a:t>개의 업종 수로 구성된 서귀포 향토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일 시장은 작은 가맹점 수에 비해 업종 수가 많은 다양한 물품을 파는 시장 형태로써</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개가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59231528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643292332"/>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건축</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자재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농업</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레져업소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2063441057"/>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주방용품</a:t>
                      </a:r>
                      <a:endParaRPr lang="en-US" altLang="ko-KR" sz="1200" b="1" i="0" u="none" strike="noStrike" smtClean="0">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건축</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자재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농업</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레져업소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en-US" altLang="ko-KR" sz="1000" b="0" i="0" u="none" strike="noStrike" smtClean="0">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r>
                        <a:rPr lang="ko-KR" altLang="en-US" sz="1000" b="0" i="0" u="none" strike="noStrike" baseline="0" smtClean="0">
                          <a:solidFill>
                            <a:srgbClr val="000000"/>
                          </a:solidFill>
                          <a:latin typeface="+mn-ea"/>
                          <a:ea typeface="+mn-ea"/>
                        </a:rPr>
                        <a:t> </a:t>
                      </a:r>
                      <a:r>
                        <a:rPr lang="en-US" altLang="ko-KR" sz="1000" b="0" i="0" u="none" strike="noStrike" baseline="0" smtClean="0">
                          <a:solidFill>
                            <a:srgbClr val="000000"/>
                          </a:solidFill>
                          <a:latin typeface="+mn-ea"/>
                          <a:ea typeface="+mn-ea"/>
                        </a:rPr>
                        <a:t>4</a:t>
                      </a:r>
                      <a:r>
                        <a:rPr lang="ko-KR" altLang="en-US" sz="1000" b="0" i="0" u="none" strike="noStrike" baseline="0"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1763688" y="3969060"/>
            <a:ext cx="288032" cy="36004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2483768" y="3429000"/>
            <a:ext cx="288032" cy="88530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375756" y="6187580"/>
            <a:ext cx="6300700"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788024" y="33569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1763688" y="2852936"/>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a:off x="3275856" y="33823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7776356" y="33569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4031940" y="33823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a:off x="8532440" y="3353910"/>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26106" y="2849854"/>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143508" y="1124744"/>
            <a:ext cx="880979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대부분 업종에서 개업 추세이고</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년에는 일반음식 업종의 개업이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동안 음식료품 이외 모든 업종에서 폐업한 가맹점이 없는 시장으로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업력이 짧은 가맹점이 다수 있음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460447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1590353990"/>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2811522049"/>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265593744"/>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252,439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94,189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79,896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41179180"/>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656589930"/>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164288"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모서리가 둥근 직사각형 33"/>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5" name="구부러진 연결선 34"/>
          <p:cNvCxnSpPr>
            <a:stCxn id="37" idx="4"/>
            <a:endCxn id="36"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타원 36"/>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타원 39"/>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4" name="구부러진 연결선 43"/>
          <p:cNvCxnSpPr>
            <a:stCxn id="40" idx="4"/>
            <a:endCxn id="41"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구부러진 연결선 44"/>
          <p:cNvCxnSpPr>
            <a:stCxn id="40" idx="4"/>
            <a:endCxn id="43"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7" name="위쪽 화살표 46"/>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0769754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a:t>
            </a:r>
            <a:r>
              <a:rPr lang="ko-KR" altLang="en-US"/>
              <a:t>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440839385"/>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2,059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2,498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4,337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1,596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1,897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3,104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1,733</a:t>
                      </a:r>
                      <a:br>
                        <a:rPr lang="en-US" altLang="ko-KR" sz="1050" b="0" i="0" u="none" strike="noStrike" smtClean="0">
                          <a:solidFill>
                            <a:srgbClr val="000000"/>
                          </a:solidFill>
                          <a:latin typeface="+mn-ea"/>
                          <a:ea typeface="+mn-ea"/>
                        </a:rPr>
                      </a:br>
                      <a:r>
                        <a:rPr lang="en-US" altLang="ko-KR" sz="1050" b="0" i="0" u="none" strike="noStrike" smtClean="0">
                          <a:solidFill>
                            <a:srgbClr val="000000"/>
                          </a:solidFill>
                          <a:latin typeface="+mn-ea"/>
                          <a:ea typeface="+mn-ea"/>
                        </a:rPr>
                        <a:t>(84%)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2,076</a:t>
                      </a:r>
                    </a:p>
                    <a:p>
                      <a:pPr algn="ctr" rtl="0" fontAlgn="ctr"/>
                      <a:r>
                        <a:rPr lang="en-US" altLang="ko-KR" sz="1050" b="0" i="0" u="none" strike="noStrike" smtClean="0">
                          <a:solidFill>
                            <a:srgbClr val="000000"/>
                          </a:solidFill>
                          <a:latin typeface="+mn-ea"/>
                          <a:ea typeface="+mn-ea"/>
                        </a:rPr>
                        <a:t>(83%)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3,428</a:t>
                      </a:r>
                    </a:p>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1,384</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1,649</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2,588</a:t>
                      </a:r>
                    </a:p>
                    <a:p>
                      <a:pPr algn="ctr" rtl="0" fontAlgn="ctr"/>
                      <a:r>
                        <a:rPr lang="en-US" altLang="ko-KR" sz="1050" b="0" i="0" u="none" strike="noStrike" smtClean="0">
                          <a:solidFill>
                            <a:srgbClr val="000000"/>
                          </a:solidFill>
                          <a:latin typeface="+mn-ea"/>
                          <a:ea typeface="+mn-ea"/>
                        </a:rPr>
                        <a:t>(83%)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a:t>
                      </a:r>
                    </a:p>
                    <a:p>
                      <a:pPr algn="ctr" rtl="0" fontAlgn="ctr"/>
                      <a:r>
                        <a:rPr lang="en-US" altLang="ko-KR" sz="1050" b="0" i="0" u="none" strike="noStrike" smtClean="0">
                          <a:solidFill>
                            <a:srgbClr val="000000"/>
                          </a:solidFill>
                          <a:latin typeface="+mn-ea"/>
                          <a:ea typeface="+mn-ea"/>
                        </a:rPr>
                        <a:t>(65%)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144</a:t>
                      </a:r>
                    </a:p>
                    <a:p>
                      <a:pPr algn="ctr" rtl="0" fontAlgn="ctr"/>
                      <a:r>
                        <a:rPr lang="en-US" altLang="ko-KR" sz="1050" b="0" i="0" u="none" strike="noStrike" smtClean="0">
                          <a:solidFill>
                            <a:srgbClr val="000000"/>
                          </a:solidFill>
                          <a:latin typeface="+mn-ea"/>
                          <a:ea typeface="+mn-ea"/>
                        </a:rPr>
                        <a:t>(56%)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299</a:t>
                      </a:r>
                    </a:p>
                    <a:p>
                      <a:pPr algn="ctr" rtl="0" fontAlgn="ctr"/>
                      <a:r>
                        <a:rPr lang="en-US" altLang="ko-KR" sz="1050" b="0" i="0" u="none" strike="noStrike" smtClean="0">
                          <a:solidFill>
                            <a:srgbClr val="000000"/>
                          </a:solidFill>
                          <a:latin typeface="+mn-ea"/>
                          <a:ea typeface="+mn-ea"/>
                        </a:rPr>
                        <a:t>(54%)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326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909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212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516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40442820"/>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257,190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252,439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181,885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183,921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122,790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112,919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1,286,840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1,289,535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1,041,401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1,027,010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742,764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710,659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260,618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253,690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166,808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170,818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138,998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147,403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888,706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867,015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467,431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490,869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348,236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293,848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238,970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246,286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280,309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271,042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68,184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433,935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483,665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408,837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440,158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119,908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97,126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35896" y="872715"/>
            <a:ext cx="900100" cy="50765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25209"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4329572">
            <a:off x="4580115" y="5391142"/>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74250"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5093156">
            <a:off x="2896926" y="5398520"/>
            <a:ext cx="216025" cy="954575"/>
          </a:xfrm>
          <a:prstGeom prst="upArrow">
            <a:avLst>
              <a:gd name="adj1" fmla="val 67337"/>
              <a:gd name="adj2" fmla="val 50000"/>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6200000">
            <a:off x="4554019" y="5242993"/>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4555029" y="6269438"/>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6211213" y="550026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14218187">
            <a:off x="6182788" y="5760952"/>
            <a:ext cx="216025" cy="108440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7" name="직사각형 26"/>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인당 금액도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거래가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위쪽 화살표 27"/>
          <p:cNvSpPr/>
          <p:nvPr/>
        </p:nvSpPr>
        <p:spPr>
          <a:xfrm rot="5400000">
            <a:off x="2920058" y="5212229"/>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4329572">
            <a:off x="2887927" y="5901043"/>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4537195" y="602009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5093156">
            <a:off x="6209295" y="4874202"/>
            <a:ext cx="216025" cy="954575"/>
          </a:xfrm>
          <a:prstGeom prst="upArrow">
            <a:avLst>
              <a:gd name="adj1" fmla="val 67337"/>
              <a:gd name="adj2" fmla="val 50000"/>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8603923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민속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4" name="표 13"/>
          <p:cNvGraphicFramePr>
            <a:graphicFrameLocks noGrp="1"/>
          </p:cNvGraphicFramePr>
          <p:nvPr>
            <p:extLst>
              <p:ext uri="{D42A27DB-BD31-4B8C-83A1-F6EECF244321}">
                <p14:modId xmlns:p14="http://schemas.microsoft.com/office/powerpoint/2010/main" val="2281993776"/>
              </p:ext>
            </p:extLst>
          </p:nvPr>
        </p:nvGraphicFramePr>
        <p:xfrm>
          <a:off x="323528" y="5625244"/>
          <a:ext cx="8532944" cy="811501"/>
        </p:xfrm>
        <a:graphic>
          <a:graphicData uri="http://schemas.openxmlformats.org/drawingml/2006/table">
            <a:tbl>
              <a:tblPr/>
              <a:tblGrid>
                <a:gridCol w="910286"/>
                <a:gridCol w="846962"/>
                <a:gridCol w="846962"/>
                <a:gridCol w="846962"/>
                <a:gridCol w="846962"/>
                <a:gridCol w="846962"/>
                <a:gridCol w="846962"/>
                <a:gridCol w="846962"/>
                <a:gridCol w="846962"/>
                <a:gridCol w="84696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용역서비스</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문화</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취미</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주방용품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4%</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63593"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685542019"/>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오일장서길 </a:t>
                      </a: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반경 </a:t>
                      </a:r>
                      <a:r>
                        <a:rPr lang="en-US" altLang="ko-KR" sz="1200" b="1" i="0" u="none" strike="noStrike" smtClean="0">
                          <a:solidFill>
                            <a:schemeClr val="bg1"/>
                          </a:solidFill>
                          <a:latin typeface="+mn-ea"/>
                          <a:ea typeface="+mn-ea"/>
                        </a:rPr>
                        <a:t>5Km </a:t>
                      </a:r>
                      <a:r>
                        <a:rPr lang="ko-KR" altLang="en-US" sz="1200" b="1" i="0" u="none" strike="noStrike" smtClean="0">
                          <a:solidFill>
                            <a:schemeClr val="bg1"/>
                          </a:solidFill>
                          <a:latin typeface="+mn-ea"/>
                          <a:ea typeface="+mn-ea"/>
                        </a:rPr>
                        <a:t>이내</a:t>
                      </a:r>
                      <a:r>
                        <a:rPr lang="en-US" altLang="ko-KR" sz="1200" b="1" i="0" u="none" strike="noStrike" smtClean="0">
                          <a:solidFill>
                            <a:schemeClr val="bg1"/>
                          </a:solidFill>
                          <a:latin typeface="+mn-ea"/>
                          <a:ea typeface="+mn-ea"/>
                        </a:rPr>
                        <a:t>)</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신제주점 </a:t>
                      </a:r>
                      <a:r>
                        <a:rPr lang="en-US" altLang="ko-KR" sz="1200" b="0" i="0" u="none" strike="noStrike" smtClean="0">
                          <a:solidFill>
                            <a:srgbClr val="FF0000"/>
                          </a:solidFill>
                          <a:latin typeface="+mn-ea"/>
                          <a:ea typeface="+mn-ea"/>
                        </a:rPr>
                        <a:t>1.3km,</a:t>
                      </a:r>
                    </a:p>
                    <a:p>
                      <a:pPr algn="ctr" rtl="0" fontAlgn="ctr"/>
                      <a:r>
                        <a:rPr lang="ko-KR" altLang="en-US" sz="1200" b="0" i="0" u="none" strike="noStrike" smtClean="0">
                          <a:solidFill>
                            <a:srgbClr val="FF0000"/>
                          </a:solidFill>
                          <a:latin typeface="+mn-ea"/>
                          <a:ea typeface="+mn-ea"/>
                        </a:rPr>
                        <a:t>롯데마트 제주점 </a:t>
                      </a:r>
                      <a:r>
                        <a:rPr lang="en-US" altLang="ko-KR" sz="1200" b="0" i="0" u="none" strike="noStrike" smtClean="0">
                          <a:solidFill>
                            <a:srgbClr val="FF0000"/>
                          </a:solidFill>
                          <a:latin typeface="+mn-ea"/>
                          <a:ea typeface="+mn-ea"/>
                        </a:rPr>
                        <a:t>1.6km,</a:t>
                      </a:r>
                    </a:p>
                    <a:p>
                      <a:pPr algn="ctr" rtl="0" fontAlgn="ctr"/>
                      <a:r>
                        <a:rPr lang="ko-KR" altLang="en-US" sz="1200" b="0" i="0" u="none" strike="noStrike" smtClean="0">
                          <a:solidFill>
                            <a:srgbClr val="000000"/>
                          </a:solidFill>
                          <a:latin typeface="+mn-ea"/>
                          <a:ea typeface="+mn-ea"/>
                        </a:rPr>
                        <a:t>이마트 제주점 </a:t>
                      </a:r>
                      <a:r>
                        <a:rPr lang="en-US" altLang="ko-KR" sz="1200" b="0" i="0" u="none" strike="noStrike" smtClean="0">
                          <a:solidFill>
                            <a:srgbClr val="000000"/>
                          </a:solidFill>
                          <a:latin typeface="+mn-ea"/>
                          <a:ea typeface="+mn-ea"/>
                        </a:rPr>
                        <a:t>4.8km,</a:t>
                      </a:r>
                    </a:p>
                    <a:p>
                      <a:pPr algn="ctr" rtl="0" fontAlgn="ctr"/>
                      <a:r>
                        <a:rPr lang="ko-KR" altLang="en-US" sz="1200" b="0" i="0" u="none" strike="noStrike" smtClean="0">
                          <a:solidFill>
                            <a:srgbClr val="000000"/>
                          </a:solidFill>
                          <a:latin typeface="+mn-ea"/>
                          <a:ea typeface="+mn-ea"/>
                        </a:rPr>
                        <a:t>하나로마트 제주점 </a:t>
                      </a:r>
                      <a:r>
                        <a:rPr lang="en-US" altLang="ko-KR" sz="1200" b="0" i="0" u="none" strike="noStrike" smtClean="0">
                          <a:solidFill>
                            <a:srgbClr val="000000"/>
                          </a:solidFill>
                          <a:latin typeface="+mn-ea"/>
                          <a:ea typeface="+mn-ea"/>
                        </a:rPr>
                        <a:t>7.4km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29%,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29%,</a:t>
                      </a:r>
                    </a:p>
                    <a:p>
                      <a:pPr algn="ctr" rtl="0" fontAlgn="ctr"/>
                      <a:r>
                        <a:rPr lang="ko-KR" altLang="en-US" sz="1200" b="0" i="0" u="none" strike="noStrike" smtClean="0">
                          <a:solidFill>
                            <a:srgbClr val="000000"/>
                          </a:solidFill>
                          <a:latin typeface="+mn-ea"/>
                          <a:ea typeface="+mn-ea"/>
                        </a:rPr>
                        <a:t>직물 </a:t>
                      </a:r>
                      <a:r>
                        <a:rPr lang="en-US" altLang="ko-KR" sz="1200" b="0" i="0" u="none" strike="noStrike" smtClean="0">
                          <a:solidFill>
                            <a:srgbClr val="000000"/>
                          </a:solidFill>
                          <a:latin typeface="+mn-ea"/>
                          <a:ea typeface="+mn-ea"/>
                        </a:rPr>
                        <a:t>13%, </a:t>
                      </a:r>
                      <a:r>
                        <a:rPr lang="ko-KR" altLang="en-US" sz="1200" b="0" i="0" u="none" strike="noStrike" smtClean="0">
                          <a:solidFill>
                            <a:srgbClr val="000000"/>
                          </a:solidFill>
                          <a:latin typeface="+mn-ea"/>
                          <a:ea typeface="+mn-ea"/>
                        </a:rPr>
                        <a:t>용역서비스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직물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용역서비스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79%</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24</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대형마트가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업력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201414538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376497512"/>
              </p:ext>
            </p:extLst>
          </p:nvPr>
        </p:nvGraphicFramePr>
        <p:xfrm>
          <a:off x="349493" y="2420886"/>
          <a:ext cx="8476374" cy="2233918"/>
        </p:xfrm>
        <a:graphic>
          <a:graphicData uri="http://schemas.openxmlformats.org/drawingml/2006/table">
            <a:tbl>
              <a:tblPr/>
              <a:tblGrid>
                <a:gridCol w="483242"/>
                <a:gridCol w="590335"/>
                <a:gridCol w="822533"/>
                <a:gridCol w="822533"/>
                <a:gridCol w="822533"/>
                <a:gridCol w="822533"/>
                <a:gridCol w="822533"/>
                <a:gridCol w="822533"/>
                <a:gridCol w="822533"/>
                <a:gridCol w="822533"/>
                <a:gridCol w="82253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용역서비스</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699022480"/>
              </p:ext>
            </p:extLst>
          </p:nvPr>
        </p:nvGraphicFramePr>
        <p:xfrm>
          <a:off x="372519" y="5230869"/>
          <a:ext cx="8447952" cy="1152129"/>
        </p:xfrm>
        <a:graphic>
          <a:graphicData uri="http://schemas.openxmlformats.org/drawingml/2006/table">
            <a:tbl>
              <a:tblPr/>
              <a:tblGrid>
                <a:gridCol w="1069977"/>
                <a:gridCol w="819775"/>
                <a:gridCol w="819775"/>
                <a:gridCol w="819775"/>
                <a:gridCol w="819775"/>
                <a:gridCol w="819775"/>
                <a:gridCol w="819775"/>
                <a:gridCol w="819775"/>
                <a:gridCol w="819775"/>
                <a:gridCol w="819775"/>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일반음식</a:t>
                      </a:r>
                      <a:endParaRPr lang="en-US" altLang="ko-KR" sz="1200" b="1" i="0" u="none" strike="noStrike" smtClean="0">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용역서비스</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8</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8</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735796" y="2858191"/>
            <a:ext cx="288032" cy="1456113"/>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3167844" y="6187580"/>
            <a:ext cx="3852428"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직사각형 23"/>
          <p:cNvSpPr/>
          <p:nvPr/>
        </p:nvSpPr>
        <p:spPr>
          <a:xfrm>
            <a:off x="8136396" y="6183933"/>
            <a:ext cx="504056"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10800000">
            <a:off x="7668344" y="2908620"/>
            <a:ext cx="288032" cy="36004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1871700" y="2852936"/>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5184068" y="2858191"/>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6804248" y="3406560"/>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직사각형 26"/>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전반적으로 개업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일반음식 업종은 개업 추세를 지속하며</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년부터 폐업 가맹점은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업종의 폐업기준 업력이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업력이 가장 김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1497587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정의 및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 시장 정의 및 특징 현황</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84884"/>
            <a:ext cx="30599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60848"/>
            <a:ext cx="3060340"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정의</a:t>
            </a:r>
          </a:p>
        </p:txBody>
      </p:sp>
      <p:cxnSp>
        <p:nvCxnSpPr>
          <p:cNvPr id="38" name="직선 연결선 37"/>
          <p:cNvCxnSpPr/>
          <p:nvPr/>
        </p:nvCxnSpPr>
        <p:spPr>
          <a:xfrm>
            <a:off x="3888324" y="2384884"/>
            <a:ext cx="49681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87924" y="2060848"/>
            <a:ext cx="49685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시장 형태에 따른 특징</a:t>
            </a:r>
          </a:p>
        </p:txBody>
      </p:sp>
      <p:sp>
        <p:nvSpPr>
          <p:cNvPr id="31" name="직사각형 30"/>
          <p:cNvSpPr/>
          <p:nvPr/>
        </p:nvSpPr>
        <p:spPr>
          <a:xfrm>
            <a:off x="359532" y="2600908"/>
            <a:ext cx="3060340" cy="992323"/>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판매자와 구매자간에 상품거래가 행해지는 구체적인 시설</a:t>
            </a:r>
            <a:r>
              <a:rPr lang="en-US" altLang="ko-KR" sz="1600" kern="0">
                <a:solidFill>
                  <a:prstClr val="black"/>
                </a:solidFill>
                <a:latin typeface="NOVA Bold"/>
                <a:ea typeface="NOVA Bold"/>
              </a:rPr>
              <a:t>/</a:t>
            </a:r>
            <a:r>
              <a:rPr lang="ko-KR" altLang="en-US" sz="1600" kern="0">
                <a:solidFill>
                  <a:prstClr val="black"/>
                </a:solidFill>
                <a:latin typeface="NOVA Bold"/>
                <a:ea typeface="NOVA Bold"/>
              </a:rPr>
              <a:t>장소로써 상설 시장과 정기 시장으로 구분</a:t>
            </a:r>
          </a:p>
        </p:txBody>
      </p:sp>
      <p:sp>
        <p:nvSpPr>
          <p:cNvPr id="34" name="직사각형 33"/>
          <p:cNvSpPr/>
          <p:nvPr/>
        </p:nvSpPr>
        <p:spPr>
          <a:xfrm>
            <a:off x="413698" y="5621124"/>
            <a:ext cx="1061958" cy="75608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영업</a:t>
            </a:r>
          </a:p>
        </p:txBody>
      </p:sp>
      <p:sp>
        <p:nvSpPr>
          <p:cNvPr id="40" name="직사각형 39"/>
          <p:cNvSpPr/>
          <p:nvPr/>
        </p:nvSpPr>
        <p:spPr>
          <a:xfrm>
            <a:off x="413698" y="4601152"/>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상설 시장</a:t>
            </a:r>
          </a:p>
        </p:txBody>
      </p:sp>
      <p:sp>
        <p:nvSpPr>
          <p:cNvPr id="41" name="직사각형 40"/>
          <p:cNvSpPr/>
          <p:nvPr/>
        </p:nvSpPr>
        <p:spPr>
          <a:xfrm>
            <a:off x="2321910" y="4613012"/>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정기 시장</a:t>
            </a:r>
          </a:p>
        </p:txBody>
      </p:sp>
      <p:sp>
        <p:nvSpPr>
          <p:cNvPr id="42" name="직사각형 41"/>
          <p:cNvSpPr/>
          <p:nvPr/>
        </p:nvSpPr>
        <p:spPr>
          <a:xfrm>
            <a:off x="2307102" y="5609264"/>
            <a:ext cx="1061958" cy="75608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일간격으로 영업</a:t>
            </a:r>
          </a:p>
        </p:txBody>
      </p:sp>
      <p:cxnSp>
        <p:nvCxnSpPr>
          <p:cNvPr id="9" name="꺾인 연결선 8"/>
          <p:cNvCxnSpPr>
            <a:stCxn id="31" idx="2"/>
            <a:endCxn id="40" idx="0"/>
          </p:cNvCxnSpPr>
          <p:nvPr/>
        </p:nvCxnSpPr>
        <p:spPr>
          <a:xfrm rot="5400000">
            <a:off x="913230" y="3624679"/>
            <a:ext cx="1007921" cy="945025"/>
          </a:xfrm>
          <a:prstGeom prst="bent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꺾인 연결선 42"/>
          <p:cNvCxnSpPr>
            <a:stCxn id="31" idx="2"/>
            <a:endCxn id="41" idx="0"/>
          </p:cNvCxnSpPr>
          <p:nvPr/>
        </p:nvCxnSpPr>
        <p:spPr>
          <a:xfrm rot="16200000" flipH="1">
            <a:off x="1861405" y="3621527"/>
            <a:ext cx="1019781" cy="963187"/>
          </a:xfrm>
          <a:prstGeom prst="bent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415658" y="5093538"/>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시장</a:t>
            </a:r>
          </a:p>
        </p:txBody>
      </p:sp>
      <p:sp>
        <p:nvSpPr>
          <p:cNvPr id="45" name="직사각형 44"/>
          <p:cNvSpPr/>
          <p:nvPr/>
        </p:nvSpPr>
        <p:spPr>
          <a:xfrm>
            <a:off x="2323870" y="5105398"/>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 시장</a:t>
            </a:r>
          </a:p>
        </p:txBody>
      </p:sp>
      <p:sp>
        <p:nvSpPr>
          <p:cNvPr id="46" name="직사각형 45"/>
          <p:cNvSpPr/>
          <p:nvPr/>
        </p:nvSpPr>
        <p:spPr>
          <a:xfrm>
            <a:off x="4788024" y="2526498"/>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시장</a:t>
            </a:r>
          </a:p>
        </p:txBody>
      </p:sp>
      <p:sp>
        <p:nvSpPr>
          <p:cNvPr id="47" name="직사각형 46"/>
          <p:cNvSpPr/>
          <p:nvPr/>
        </p:nvSpPr>
        <p:spPr>
          <a:xfrm>
            <a:off x="6192180" y="2526498"/>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 시장</a:t>
            </a:r>
          </a:p>
        </p:txBody>
      </p:sp>
      <p:sp>
        <p:nvSpPr>
          <p:cNvPr id="49" name="직사각형 48"/>
          <p:cNvSpPr/>
          <p:nvPr/>
        </p:nvSpPr>
        <p:spPr>
          <a:xfrm>
            <a:off x="7596336" y="2526499"/>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 마트</a:t>
            </a:r>
            <a:r>
              <a:rPr lang="en-US" altLang="ko-KR" sz="1600" kern="0">
                <a:solidFill>
                  <a:prstClr val="black"/>
                </a:solidFill>
                <a:latin typeface="NOVA Bold"/>
                <a:ea typeface="NOVA Bold"/>
              </a:rPr>
              <a:t>,</a:t>
            </a:r>
          </a:p>
          <a:p>
            <a:pPr algn="ctr" latinLnBrk="0"/>
            <a:r>
              <a:rPr lang="en-US" altLang="ko-KR" sz="1600" kern="0">
                <a:solidFill>
                  <a:prstClr val="black"/>
                </a:solidFill>
                <a:latin typeface="NOVA Bold"/>
                <a:ea typeface="NOVA Bold"/>
              </a:rPr>
              <a:t>SSM, </a:t>
            </a:r>
            <a:r>
              <a:rPr lang="ko-KR" altLang="en-US" sz="1600" kern="0">
                <a:solidFill>
                  <a:prstClr val="black"/>
                </a:solidFill>
                <a:latin typeface="NOVA Bold"/>
                <a:ea typeface="NOVA Bold"/>
              </a:rPr>
              <a:t>백화점</a:t>
            </a:r>
          </a:p>
        </p:txBody>
      </p:sp>
      <p:sp>
        <p:nvSpPr>
          <p:cNvPr id="55" name="직사각형 54"/>
          <p:cNvSpPr/>
          <p:nvPr/>
        </p:nvSpPr>
        <p:spPr>
          <a:xfrm>
            <a:off x="3887924" y="3339086"/>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영업</a:t>
            </a:r>
            <a:endParaRPr lang="en-US" altLang="ko-KR" sz="1600" kern="0">
              <a:solidFill>
                <a:prstClr val="black"/>
              </a:solidFill>
              <a:latin typeface="NOVA Bold"/>
              <a:ea typeface="NOVA Bold"/>
            </a:endParaRPr>
          </a:p>
          <a:p>
            <a:pPr algn="ctr" latinLnBrk="0"/>
            <a:r>
              <a:rPr lang="ko-KR" altLang="en-US" sz="1600" kern="0">
                <a:solidFill>
                  <a:prstClr val="black"/>
                </a:solidFill>
                <a:latin typeface="NOVA Bold"/>
                <a:ea typeface="NOVA Bold"/>
              </a:rPr>
              <a:t>시간</a:t>
            </a:r>
          </a:p>
        </p:txBody>
      </p:sp>
      <p:sp>
        <p:nvSpPr>
          <p:cNvPr id="56" name="직사각형 55"/>
          <p:cNvSpPr/>
          <p:nvPr/>
        </p:nvSpPr>
        <p:spPr>
          <a:xfrm>
            <a:off x="3880849" y="4131175"/>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시설</a:t>
            </a:r>
            <a:r>
              <a:rPr lang="en-US" altLang="ko-KR" sz="1600" kern="0">
                <a:solidFill>
                  <a:prstClr val="black"/>
                </a:solidFill>
                <a:latin typeface="NOVA Bold"/>
                <a:ea typeface="NOVA Bold"/>
              </a:rPr>
              <a:t>,</a:t>
            </a:r>
            <a:r>
              <a:rPr lang="ko-KR" altLang="en-US" sz="1600" kern="0">
                <a:solidFill>
                  <a:prstClr val="black"/>
                </a:solidFill>
                <a:latin typeface="NOVA Bold"/>
                <a:ea typeface="NOVA Bold"/>
              </a:rPr>
              <a:t>주차</a:t>
            </a:r>
          </a:p>
        </p:txBody>
      </p:sp>
      <p:sp>
        <p:nvSpPr>
          <p:cNvPr id="57" name="직사각형 56"/>
          <p:cNvSpPr/>
          <p:nvPr/>
        </p:nvSpPr>
        <p:spPr>
          <a:xfrm>
            <a:off x="3888324" y="4915012"/>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결제수단</a:t>
            </a:r>
          </a:p>
        </p:txBody>
      </p:sp>
      <p:sp>
        <p:nvSpPr>
          <p:cNvPr id="58" name="직사각형 57"/>
          <p:cNvSpPr/>
          <p:nvPr/>
        </p:nvSpPr>
        <p:spPr>
          <a:xfrm>
            <a:off x="3888324" y="5707229"/>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상품가격</a:t>
            </a:r>
          </a:p>
        </p:txBody>
      </p:sp>
      <p:sp>
        <p:nvSpPr>
          <p:cNvPr id="59" name="직사각형 58"/>
          <p:cNvSpPr/>
          <p:nvPr/>
        </p:nvSpPr>
        <p:spPr>
          <a:xfrm>
            <a:off x="4788024" y="3339086"/>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a:t>
            </a:r>
          </a:p>
        </p:txBody>
      </p:sp>
      <p:sp>
        <p:nvSpPr>
          <p:cNvPr id="60" name="직사각형 59"/>
          <p:cNvSpPr/>
          <p:nvPr/>
        </p:nvSpPr>
        <p:spPr>
          <a:xfrm>
            <a:off x="6192180" y="3327935"/>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일마다 </a:t>
            </a:r>
            <a:r>
              <a:rPr lang="en-US" altLang="ko-KR" sz="1600" kern="0">
                <a:solidFill>
                  <a:prstClr val="black"/>
                </a:solidFill>
                <a:latin typeface="NOVA Bold"/>
                <a:ea typeface="NOVA Bold"/>
              </a:rPr>
              <a:t>1</a:t>
            </a:r>
            <a:r>
              <a:rPr lang="ko-KR" altLang="en-US" sz="1600" kern="0">
                <a:solidFill>
                  <a:prstClr val="black"/>
                </a:solidFill>
                <a:latin typeface="NOVA Bold"/>
                <a:ea typeface="NOVA Bold"/>
              </a:rPr>
              <a:t>일</a:t>
            </a:r>
          </a:p>
        </p:txBody>
      </p:sp>
      <p:sp>
        <p:nvSpPr>
          <p:cNvPr id="61" name="직사각형 60"/>
          <p:cNvSpPr/>
          <p:nvPr/>
        </p:nvSpPr>
        <p:spPr>
          <a:xfrm>
            <a:off x="7596336" y="3320988"/>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거의 매일</a:t>
            </a:r>
          </a:p>
        </p:txBody>
      </p:sp>
      <p:sp>
        <p:nvSpPr>
          <p:cNvPr id="62" name="직사각형 61"/>
          <p:cNvSpPr/>
          <p:nvPr/>
        </p:nvSpPr>
        <p:spPr>
          <a:xfrm>
            <a:off x="4788024" y="4131174"/>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소형</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노후</a:t>
            </a:r>
          </a:p>
        </p:txBody>
      </p:sp>
      <p:sp>
        <p:nvSpPr>
          <p:cNvPr id="63" name="직사각형 62"/>
          <p:cNvSpPr/>
          <p:nvPr/>
        </p:nvSpPr>
        <p:spPr>
          <a:xfrm>
            <a:off x="6192180" y="412002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열악</a:t>
            </a:r>
          </a:p>
        </p:txBody>
      </p:sp>
      <p:sp>
        <p:nvSpPr>
          <p:cNvPr id="64" name="직사각형 63"/>
          <p:cNvSpPr/>
          <p:nvPr/>
        </p:nvSpPr>
        <p:spPr>
          <a:xfrm>
            <a:off x="7596336" y="4113076"/>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쾌적</a:t>
            </a:r>
          </a:p>
        </p:txBody>
      </p:sp>
      <p:sp>
        <p:nvSpPr>
          <p:cNvPr id="65" name="직사각형 64"/>
          <p:cNvSpPr/>
          <p:nvPr/>
        </p:nvSpPr>
        <p:spPr>
          <a:xfrm>
            <a:off x="4788024" y="4911021"/>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현금 </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카드</a:t>
            </a:r>
          </a:p>
        </p:txBody>
      </p:sp>
      <p:sp>
        <p:nvSpPr>
          <p:cNvPr id="66" name="직사각형 65"/>
          <p:cNvSpPr/>
          <p:nvPr/>
        </p:nvSpPr>
        <p:spPr>
          <a:xfrm>
            <a:off x="6192180" y="4899870"/>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현금</a:t>
            </a:r>
          </a:p>
        </p:txBody>
      </p:sp>
      <p:sp>
        <p:nvSpPr>
          <p:cNvPr id="67" name="직사각형 66"/>
          <p:cNvSpPr/>
          <p:nvPr/>
        </p:nvSpPr>
        <p:spPr>
          <a:xfrm>
            <a:off x="7596336" y="489292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카드 위주</a:t>
            </a:r>
          </a:p>
        </p:txBody>
      </p:sp>
      <p:sp>
        <p:nvSpPr>
          <p:cNvPr id="68" name="직사각형 67"/>
          <p:cNvSpPr/>
          <p:nvPr/>
        </p:nvSpPr>
        <p:spPr>
          <a:xfrm>
            <a:off x="4788024" y="570620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미표시</a:t>
            </a:r>
          </a:p>
        </p:txBody>
      </p:sp>
      <p:sp>
        <p:nvSpPr>
          <p:cNvPr id="69" name="직사각형 68"/>
          <p:cNvSpPr/>
          <p:nvPr/>
        </p:nvSpPr>
        <p:spPr>
          <a:xfrm>
            <a:off x="6192180" y="5695052"/>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미표시</a:t>
            </a:r>
          </a:p>
        </p:txBody>
      </p:sp>
      <p:sp>
        <p:nvSpPr>
          <p:cNvPr id="70" name="직사각형 69"/>
          <p:cNvSpPr/>
          <p:nvPr/>
        </p:nvSpPr>
        <p:spPr>
          <a:xfrm>
            <a:off x="7596336" y="5688105"/>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가격 표시</a:t>
            </a:r>
          </a:p>
        </p:txBody>
      </p:sp>
      <p:sp>
        <p:nvSpPr>
          <p:cNvPr id="48" name="직사각형 47"/>
          <p:cNvSpPr/>
          <p:nvPr/>
        </p:nvSpPr>
        <p:spPr>
          <a:xfrm>
            <a:off x="107504"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 전통시장을 크게 매일 시장</a:t>
            </a:r>
            <a:r>
              <a:rPr lang="en-US" altLang="ko-KR" sz="1600" spc="100">
                <a:ln>
                  <a:solidFill>
                    <a:prstClr val="black">
                      <a:alpha val="20000"/>
                    </a:prstClr>
                  </a:solidFill>
                </a:ln>
                <a:solidFill>
                  <a:srgbClr val="000000"/>
                </a:solidFill>
                <a:latin typeface="NOVA Bold"/>
                <a:ea typeface="NOVA Bold"/>
                <a:cs typeface="Arial" pitchFamily="34" charset="0"/>
              </a:rPr>
              <a:t>, 5</a:t>
            </a:r>
            <a:r>
              <a:rPr lang="ko-KR" altLang="en-US" sz="1600" spc="100">
                <a:ln>
                  <a:solidFill>
                    <a:prstClr val="black">
                      <a:alpha val="20000"/>
                    </a:prstClr>
                  </a:solidFill>
                </a:ln>
                <a:solidFill>
                  <a:srgbClr val="000000"/>
                </a:solidFill>
                <a:latin typeface="NOVA Bold"/>
                <a:ea typeface="NOVA Bold"/>
                <a:cs typeface="Arial" pitchFamily="34" charset="0"/>
              </a:rPr>
              <a:t>일 시장으로 구분하고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이를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시장으로 세분화하여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대형마트와 비교하여 분석을 진행하였고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시장형태별 특징을 감안하여 판단해야 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5964411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82739446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37338620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618611322"/>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220,928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153,980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193,085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107,595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588684038"/>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1975421328"/>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760132"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112060"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164288" y="2788167"/>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7867695" y="2780928"/>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모서리가 둥근 직사각형 40"/>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3" name="구부러진 연결선 42"/>
          <p:cNvCxnSpPr>
            <a:stCxn id="45" idx="4"/>
            <a:endCxn id="44"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타원 43"/>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4" name="구부러진 연결선 53"/>
          <p:cNvCxnSpPr>
            <a:stCxn id="46" idx="4"/>
            <a:endCxn id="47"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구부러진 연결선 54"/>
          <p:cNvCxnSpPr>
            <a:stCxn id="46" idx="4"/>
            <a:endCxn id="52"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43508" y="1088740"/>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69" name="위쪽 화살표 68"/>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3214996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533314633"/>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805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667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596</a:t>
                      </a:r>
                    </a:p>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842</a:t>
                      </a:r>
                    </a:p>
                    <a:p>
                      <a:pPr algn="ctr" rtl="0" fontAlgn="ctr"/>
                      <a:r>
                        <a:rPr lang="en-US" altLang="ko-KR" sz="1050" b="0" i="0" u="none" strike="noStrike" smtClean="0">
                          <a:solidFill>
                            <a:srgbClr val="000000"/>
                          </a:solidFill>
                          <a:latin typeface="+mn-ea"/>
                          <a:ea typeface="+mn-ea"/>
                        </a:rPr>
                        <a:t>(65%)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1,085</a:t>
                      </a:r>
                    </a:p>
                    <a:p>
                      <a:pPr algn="ctr" rtl="0" fontAlgn="ctr"/>
                      <a:r>
                        <a:rPr lang="en-US" altLang="ko-KR" sz="1050" b="0" i="0" u="none" strike="noStrike" smtClean="0">
                          <a:solidFill>
                            <a:srgbClr val="000000"/>
                          </a:solidFill>
                          <a:latin typeface="+mn-ea"/>
                          <a:ea typeface="+mn-ea"/>
                        </a:rPr>
                        <a:t>(56%)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420</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562</a:t>
                      </a:r>
                    </a:p>
                    <a:p>
                      <a:pPr algn="ctr" rtl="0" fontAlgn="ctr"/>
                      <a:r>
                        <a:rPr lang="en-US" altLang="ko-KR" sz="1050" b="0" i="0" u="none" strike="noStrike" smtClean="0">
                          <a:solidFill>
                            <a:srgbClr val="000000"/>
                          </a:solidFill>
                          <a:latin typeface="+mn-ea"/>
                          <a:ea typeface="+mn-ea"/>
                        </a:rPr>
                        <a:t>(84%)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678</a:t>
                      </a:r>
                    </a:p>
                    <a:p>
                      <a:pPr algn="ctr" rtl="0" fontAlgn="ctr"/>
                      <a:r>
                        <a:rPr lang="en-US" altLang="ko-KR" sz="1050" b="0" i="0" u="none" strike="noStrike" smtClean="0">
                          <a:solidFill>
                            <a:srgbClr val="000000"/>
                          </a:solidFill>
                          <a:latin typeface="+mn-ea"/>
                          <a:ea typeface="+mn-ea"/>
                        </a:rPr>
                        <a:t>(81%)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62</a:t>
                      </a:r>
                    </a:p>
                    <a:p>
                      <a:pPr algn="ctr" rtl="0" fontAlgn="ctr"/>
                      <a:r>
                        <a:rPr lang="en-US" altLang="ko-KR" sz="1050" b="0" i="0" u="none" strike="noStrike" smtClean="0">
                          <a:solidFill>
                            <a:srgbClr val="000000"/>
                          </a:solidFill>
                          <a:latin typeface="+mn-ea"/>
                          <a:ea typeface="+mn-ea"/>
                        </a:rPr>
                        <a:t>(35%)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116</a:t>
                      </a:r>
                    </a:p>
                    <a:p>
                      <a:pPr algn="ctr" rtl="0" fontAlgn="ctr"/>
                      <a:r>
                        <a:rPr lang="en-US" altLang="ko-KR" sz="1050" b="0" i="0" u="none" strike="noStrike" smtClean="0">
                          <a:solidFill>
                            <a:srgbClr val="000000"/>
                          </a:solidFill>
                          <a:latin typeface="+mn-ea"/>
                          <a:ea typeface="+mn-ea"/>
                        </a:rPr>
                        <a:t>(29%)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191</a:t>
                      </a:r>
                    </a:p>
                    <a:p>
                      <a:pPr algn="ctr" rtl="0" fontAlgn="ctr"/>
                      <a:r>
                        <a:rPr lang="en-US" altLang="ko-KR" sz="1050" b="0" i="0" u="none" strike="noStrike" smtClean="0">
                          <a:solidFill>
                            <a:srgbClr val="000000"/>
                          </a:solidFill>
                          <a:latin typeface="+mn-ea"/>
                          <a:ea typeface="+mn-ea"/>
                        </a:rPr>
                        <a:t>(25%)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209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852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569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498195179"/>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220,928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193,085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151,331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194,642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48,814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47,422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1,183,598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1,482,134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805,622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861,880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210,064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327,788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37,170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257,829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260,736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165,088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215,675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70,984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45,987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1,530,792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1,079,814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327,841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418,438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122,031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169,337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115,696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68,443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59,619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82,062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36,861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48,003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308,937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110,237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124,259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164,267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60,986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66,253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53898" y="890717"/>
            <a:ext cx="900100" cy="50405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89204"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621080"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93430"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229383"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4218187">
            <a:off x="2889203" y="5732142"/>
            <a:ext cx="216025" cy="108440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5400000">
            <a:off x="6213612" y="522674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3491224">
            <a:off x="6189601" y="5721849"/>
            <a:ext cx="247569" cy="11485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6200000">
            <a:off x="6205373" y="5495459"/>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4329572">
            <a:off x="2893608" y="5138264"/>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TextBox 26"/>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4" name="직사각형 2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인당 금액도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거래가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직사각형 25"/>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45566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중문 향토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3" name="표 12"/>
          <p:cNvGraphicFramePr>
            <a:graphicFrameLocks noGrp="1"/>
          </p:cNvGraphicFramePr>
          <p:nvPr>
            <p:extLst>
              <p:ext uri="{D42A27DB-BD31-4B8C-83A1-F6EECF244321}">
                <p14:modId xmlns:p14="http://schemas.microsoft.com/office/powerpoint/2010/main" val="2772914801"/>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천제연로 </a:t>
                      </a:r>
                      <a:r>
                        <a:rPr lang="en-US" altLang="ko-KR" sz="1200" b="0" i="0" u="none" strike="noStrike" smtClean="0">
                          <a:solidFill>
                            <a:srgbClr val="000000"/>
                          </a:solidFill>
                          <a:latin typeface="+mn-ea"/>
                          <a:ea typeface="+mn-ea"/>
                        </a:rPr>
                        <a:t>188</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반경 </a:t>
                      </a:r>
                      <a:r>
                        <a:rPr lang="en-US" altLang="ko-KR" sz="1200" b="1" i="0" u="none" strike="noStrike" smtClean="0">
                          <a:solidFill>
                            <a:schemeClr val="bg1"/>
                          </a:solidFill>
                          <a:latin typeface="+mn-ea"/>
                          <a:ea typeface="+mn-ea"/>
                        </a:rPr>
                        <a:t>5Km </a:t>
                      </a:r>
                      <a:r>
                        <a:rPr lang="ko-KR" altLang="en-US" sz="1200" b="1" i="0" u="none" strike="noStrike" smtClean="0">
                          <a:solidFill>
                            <a:schemeClr val="bg1"/>
                          </a:solidFill>
                          <a:latin typeface="+mn-ea"/>
                          <a:ea typeface="+mn-ea"/>
                        </a:rPr>
                        <a:t>이내</a:t>
                      </a:r>
                      <a:r>
                        <a:rPr lang="en-US" altLang="ko-KR" sz="1200" b="1" i="0" u="none" strike="noStrike" smtClean="0">
                          <a:solidFill>
                            <a:schemeClr val="bg1"/>
                          </a:solidFill>
                          <a:latin typeface="+mn-ea"/>
                          <a:ea typeface="+mn-ea"/>
                        </a:rPr>
                        <a:t>)</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7.9km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818296188"/>
              </p:ext>
            </p:extLst>
          </p:nvPr>
        </p:nvGraphicFramePr>
        <p:xfrm>
          <a:off x="323528" y="5625244"/>
          <a:ext cx="8532946" cy="811501"/>
        </p:xfrm>
        <a:graphic>
          <a:graphicData uri="http://schemas.openxmlformats.org/drawingml/2006/table">
            <a:tbl>
              <a:tblPr/>
              <a:tblGrid>
                <a:gridCol w="1296286"/>
                <a:gridCol w="1206110"/>
                <a:gridCol w="1206110"/>
                <a:gridCol w="1206110"/>
                <a:gridCol w="1206110"/>
                <a:gridCol w="1206110"/>
                <a:gridCol w="120611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음식료품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휴게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100%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5" name="그림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63193" cy="3060340"/>
          </a:xfrm>
          <a:prstGeom prst="rect">
            <a:avLst/>
          </a:prstGeom>
          <a:ln>
            <a:solidFill>
              <a:schemeClr val="bg1">
                <a:lumMod val="65000"/>
              </a:schemeClr>
            </a:solidFill>
          </a:ln>
        </p:spPr>
      </p:pic>
      <p:sp>
        <p:nvSpPr>
          <p:cNvPr id="12" name="직사각형 11"/>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업종</a:t>
            </a:r>
            <a:r>
              <a:rPr lang="en-US" altLang="ko-KR" sz="1600" spc="100">
                <a:ln>
                  <a:solidFill>
                    <a:prstClr val="black">
                      <a:alpha val="20000"/>
                    </a:prstClr>
                  </a:solidFill>
                </a:ln>
                <a:solidFill>
                  <a:srgbClr val="000000"/>
                </a:solidFill>
                <a:latin typeface="NOVA Bold"/>
                <a:ea typeface="NOVA Bold"/>
                <a:cs typeface="Arial" pitchFamily="34" charset="0"/>
              </a:rPr>
              <a:t>, 12</a:t>
            </a:r>
            <a:r>
              <a:rPr lang="ko-KR" altLang="en-US" sz="1600" spc="100">
                <a:ln>
                  <a:solidFill>
                    <a:prstClr val="black">
                      <a:alpha val="20000"/>
                    </a:prstClr>
                  </a:solidFill>
                </a:ln>
                <a:solidFill>
                  <a:srgbClr val="000000"/>
                </a:solidFill>
                <a:latin typeface="NOVA Bold"/>
                <a:ea typeface="NOVA Bold"/>
                <a:cs typeface="Arial" pitchFamily="34" charset="0"/>
              </a:rPr>
              <a:t>개 가맹점이 있었으나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내 </a:t>
            </a:r>
            <a:r>
              <a:rPr lang="en-US" altLang="ko-KR" sz="1600" spc="100">
                <a:ln>
                  <a:solidFill>
                    <a:prstClr val="black">
                      <a:alpha val="20000"/>
                    </a:prstClr>
                  </a:solidFill>
                </a:ln>
                <a:solidFill>
                  <a:srgbClr val="000000"/>
                </a:solidFill>
                <a:latin typeface="NOVA Bold"/>
                <a:ea typeface="NOVA Bold"/>
                <a:cs typeface="Arial" pitchFamily="34" charset="0"/>
              </a:rPr>
              <a:t> 9</a:t>
            </a:r>
            <a:r>
              <a:rPr lang="ko-KR" altLang="en-US" sz="1600" spc="100">
                <a:ln>
                  <a:solidFill>
                    <a:prstClr val="black">
                      <a:alpha val="20000"/>
                    </a:prstClr>
                  </a:solidFill>
                </a:ln>
                <a:solidFill>
                  <a:srgbClr val="000000"/>
                </a:solidFill>
                <a:latin typeface="NOVA Bold"/>
                <a:ea typeface="NOVA Bold"/>
                <a:cs typeface="Arial" pitchFamily="34" charset="0"/>
              </a:rPr>
              <a:t>개 가맹점이 폐업하여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일반음식 업종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개의 가맹점으로 구성되어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평균 업력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짧은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197010106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564600939"/>
              </p:ext>
            </p:extLst>
          </p:nvPr>
        </p:nvGraphicFramePr>
        <p:xfrm>
          <a:off x="349493" y="2420886"/>
          <a:ext cx="8470981" cy="2233918"/>
        </p:xfrm>
        <a:graphic>
          <a:graphicData uri="http://schemas.openxmlformats.org/drawingml/2006/table">
            <a:tbl>
              <a:tblPr/>
              <a:tblGrid>
                <a:gridCol w="681259"/>
                <a:gridCol w="832236"/>
                <a:gridCol w="1159581"/>
                <a:gridCol w="1159581"/>
                <a:gridCol w="1159581"/>
                <a:gridCol w="1159581"/>
                <a:gridCol w="1159581"/>
                <a:gridCol w="1159581"/>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음식료품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휴게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283365722"/>
              </p:ext>
            </p:extLst>
          </p:nvPr>
        </p:nvGraphicFramePr>
        <p:xfrm>
          <a:off x="372517" y="5230869"/>
          <a:ext cx="8447955" cy="1152129"/>
        </p:xfrm>
        <a:graphic>
          <a:graphicData uri="http://schemas.openxmlformats.org/drawingml/2006/table">
            <a:tbl>
              <a:tblPr/>
              <a:tblGrid>
                <a:gridCol w="1509381"/>
                <a:gridCol w="1156429"/>
                <a:gridCol w="1156429"/>
                <a:gridCol w="1156429"/>
                <a:gridCol w="1156429"/>
                <a:gridCol w="1156429"/>
                <a:gridCol w="1156429"/>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음식료품</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휴게</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2555776" y="3933056"/>
            <a:ext cx="288032" cy="3943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2555776" y="2894195"/>
            <a:ext cx="288032" cy="89484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년까지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업종이 영업 중이었으나</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년부터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 가맹점이 폐업되어 현재 일반음식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가맹점만 영업 중이며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폐업 가맹점의 평균 업력이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개월로 영업기간이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2" name="위쪽 화살표 21"/>
          <p:cNvSpPr/>
          <p:nvPr/>
        </p:nvSpPr>
        <p:spPr>
          <a:xfrm rot="10800000">
            <a:off x="3707904" y="3939799"/>
            <a:ext cx="288032" cy="3943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3707903" y="2852936"/>
            <a:ext cx="288032" cy="390789"/>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604269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979062386"/>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1503498587"/>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4244622731"/>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50,564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48,808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294846063"/>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172149991"/>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712828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88436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640820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모서리가 둥근 직사각형 36"/>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5" name="구부러진 연결선 34"/>
          <p:cNvCxnSpPr>
            <a:stCxn id="39" idx="4"/>
            <a:endCxn id="36"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타원 38"/>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1"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1"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4" name="위쪽 화살표 53"/>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타원 55"/>
          <p:cNvSpPr/>
          <p:nvPr/>
        </p:nvSpPr>
        <p:spPr>
          <a:xfrm>
            <a:off x="10796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1619671" y="533615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63" name="구부러진 연결선 62"/>
          <p:cNvCxnSpPr>
            <a:stCxn id="56" idx="4"/>
            <a:endCxn id="36" idx="4"/>
          </p:cNvCxnSpPr>
          <p:nvPr/>
        </p:nvCxnSpPr>
        <p:spPr>
          <a:xfrm rot="16200000" flipH="1">
            <a:off x="1943708" y="5444732"/>
            <a:ext cx="12700" cy="864096"/>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19157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736773379"/>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70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321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51</a:t>
                      </a:r>
                    </a:p>
                    <a:p>
                      <a:pPr algn="ctr" rtl="0" fontAlgn="ctr"/>
                      <a:r>
                        <a:rPr lang="en-US" altLang="ko-KR" sz="1050" b="0" i="0" u="none" strike="noStrike" smtClean="0">
                          <a:solidFill>
                            <a:srgbClr val="000000"/>
                          </a:solidFill>
                          <a:latin typeface="+mn-ea"/>
                          <a:ea typeface="+mn-ea"/>
                        </a:rPr>
                        <a:t>(73%)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87</a:t>
                      </a:r>
                    </a:p>
                    <a:p>
                      <a:pPr algn="ctr" rtl="0" fontAlgn="ctr"/>
                      <a:r>
                        <a:rPr lang="en-US" altLang="ko-KR" sz="1050" b="0" i="0" u="none" strike="noStrike" smtClean="0">
                          <a:solidFill>
                            <a:srgbClr val="000000"/>
                          </a:solidFill>
                          <a:latin typeface="+mn-ea"/>
                          <a:ea typeface="+mn-ea"/>
                        </a:rPr>
                        <a:t>(71%)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212</a:t>
                      </a:r>
                    </a:p>
                    <a:p>
                      <a:pPr algn="ctr" rtl="0" fontAlgn="ctr"/>
                      <a:r>
                        <a:rPr lang="en-US" altLang="ko-KR" sz="1050" b="0" i="0" u="none" strike="noStrike" smtClean="0">
                          <a:solidFill>
                            <a:srgbClr val="000000"/>
                          </a:solidFill>
                          <a:latin typeface="+mn-ea"/>
                          <a:ea typeface="+mn-ea"/>
                        </a:rPr>
                        <a:t>(66%)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a:t>
                      </a:r>
                    </a:p>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60</a:t>
                      </a:r>
                    </a:p>
                    <a:p>
                      <a:pPr algn="ctr" rtl="0" fontAlgn="ctr"/>
                      <a:r>
                        <a:rPr lang="en-US" altLang="ko-KR" sz="1050" b="0" i="0" u="none" strike="noStrike" smtClean="0">
                          <a:solidFill>
                            <a:srgbClr val="000000"/>
                          </a:solidFill>
                          <a:latin typeface="+mn-ea"/>
                          <a:ea typeface="+mn-ea"/>
                        </a:rPr>
                        <a:t>(76%)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131</a:t>
                      </a:r>
                    </a:p>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a:t>
                      </a:r>
                    </a:p>
                    <a:p>
                      <a:pPr algn="ctr" rtl="0" fontAlgn="ctr"/>
                      <a:r>
                        <a:rPr lang="en-US" altLang="ko-KR" sz="1050" b="0" i="0" u="none" strike="noStrike" smtClean="0">
                          <a:solidFill>
                            <a:srgbClr val="000000"/>
                          </a:solidFill>
                          <a:latin typeface="+mn-ea"/>
                          <a:ea typeface="+mn-ea"/>
                        </a:rPr>
                        <a:t>(43%)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a:t>
                      </a:r>
                    </a:p>
                    <a:p>
                      <a:pPr algn="ctr" rtl="0" fontAlgn="ctr"/>
                      <a:r>
                        <a:rPr lang="en-US" altLang="ko-KR" sz="1050" b="0" i="0" u="none" strike="noStrike" smtClean="0">
                          <a:solidFill>
                            <a:srgbClr val="000000"/>
                          </a:solidFill>
                          <a:latin typeface="+mn-ea"/>
                          <a:ea typeface="+mn-ea"/>
                        </a:rPr>
                        <a:t>(27%)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a:t>
                      </a:r>
                    </a:p>
                    <a:p>
                      <a:pPr algn="ctr" rtl="0" fontAlgn="ctr"/>
                      <a:r>
                        <a:rPr lang="en-US" altLang="ko-KR" sz="1050" b="0" i="0" u="none" strike="noStrike" smtClean="0">
                          <a:solidFill>
                            <a:srgbClr val="000000"/>
                          </a:solidFill>
                          <a:latin typeface="+mn-ea"/>
                          <a:ea typeface="+mn-ea"/>
                        </a:rPr>
                        <a:t>(47%)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033997546"/>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84,643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66,016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63,833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66,930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42,571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54,636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700,582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923,241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603,932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718,877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119,113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350,213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92,961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68,126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62,515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69,742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61,333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616,960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563,111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317,117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256,502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604,167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117,633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62,316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60,771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68,667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58,053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28,500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61,250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255,500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105,664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462,833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133,189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46,750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71,456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35896" y="872715"/>
            <a:ext cx="900100" cy="50765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81011"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6211213" y="495574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772591" y="5608641"/>
            <a:ext cx="216025" cy="107069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2865240" y="524823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4189571">
            <a:off x="4518719" y="5794045"/>
            <a:ext cx="216025" cy="97722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3610244">
            <a:off x="4562866" y="5002086"/>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TextBox 27"/>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0" name="직사각형 1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제주도민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중국관광객 고객은 없으며</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제주도민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국내관광객의 인당 금액이 증가하나</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법인 금액이 감소하여</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전체 인당 금액은 감소 추세임</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21" name="직사각형 20"/>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20225448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4.</a:t>
            </a:r>
            <a:endParaRPr lang="ko-KR" altLang="en-US"/>
          </a:p>
        </p:txBody>
      </p:sp>
      <p:cxnSp>
        <p:nvCxnSpPr>
          <p:cNvPr id="9" name="직선 연결선 8"/>
          <p:cNvCxnSpPr/>
          <p:nvPr/>
        </p:nvCxnSpPr>
        <p:spPr>
          <a:xfrm flipH="1">
            <a:off x="4716016" y="2816932"/>
            <a:ext cx="0" cy="7920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9746" y="2717889"/>
            <a:ext cx="3104162"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Ⅳ. </a:t>
            </a:r>
            <a:r>
              <a:rPr lang="ko-KR" altLang="en-US" smtClean="0">
                <a:solidFill>
                  <a:srgbClr val="00B050"/>
                </a:solidFill>
                <a:latin typeface="NOVA Bold" panose="00000800000000000000" pitchFamily="2" charset="-127"/>
                <a:ea typeface="NOVA Bold" panose="00000800000000000000" pitchFamily="2" charset="-127"/>
              </a:rPr>
              <a:t>시장 활성화 방안</a:t>
            </a:r>
            <a:endParaRPr lang="ko-KR" altLang="en-US">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4896037" y="2636912"/>
            <a:ext cx="3780420"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시장별 특징 </a:t>
            </a:r>
            <a:r>
              <a:rPr lang="en-US" altLang="ko-KR" sz="1400">
                <a:solidFill>
                  <a:srgbClr val="000000"/>
                </a:solidFill>
                <a:latin typeface="NOVA Bold" panose="00000800000000000000" pitchFamily="2" charset="-127"/>
                <a:ea typeface="NOVA Bold" panose="00000800000000000000" pitchFamily="2" charset="-127"/>
              </a:rPr>
              <a:t>Summary</a:t>
            </a: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대형마트 벤치마킹</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활성화방안</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55082185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     시장별 특징 </a:t>
            </a:r>
            <a:r>
              <a:rPr lang="en-US" altLang="ko-KR" smtClean="0"/>
              <a:t>Summary</a:t>
            </a:r>
            <a:endParaRPr lang="ko-KR" altLang="en-US"/>
          </a:p>
        </p:txBody>
      </p:sp>
      <p:sp>
        <p:nvSpPr>
          <p:cNvPr id="3" name="텍스트 개체 틀 2"/>
          <p:cNvSpPr>
            <a:spLocks noGrp="1"/>
          </p:cNvSpPr>
          <p:nvPr>
            <p:ph type="body" sz="quarter" idx="12"/>
          </p:nvPr>
        </p:nvSpPr>
        <p:spPr>
          <a:xfrm>
            <a:off x="250828" y="509932"/>
            <a:ext cx="8137599" cy="284693"/>
          </a:xfrm>
        </p:spPr>
        <p:txBody>
          <a:bodyPr/>
          <a:lstStyle/>
          <a:p>
            <a:r>
              <a:rPr lang="ko-KR" altLang="en-US" smtClean="0"/>
              <a:t>전통시장 공통사항 및 개별 시장 특징 </a:t>
            </a:r>
            <a:r>
              <a:rPr lang="en-US" altLang="ko-KR" smtClean="0"/>
              <a:t>Summary</a:t>
            </a:r>
            <a:endParaRPr lang="en-US" altLang="ko-KR"/>
          </a:p>
        </p:txBody>
      </p:sp>
      <p:cxnSp>
        <p:nvCxnSpPr>
          <p:cNvPr id="4" name="직선 연결선 3"/>
          <p:cNvCxnSpPr/>
          <p:nvPr/>
        </p:nvCxnSpPr>
        <p:spPr>
          <a:xfrm>
            <a:off x="395536" y="2384884"/>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6496" y="2056651"/>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전통시장별 특징 현황</a:t>
            </a:r>
          </a:p>
        </p:txBody>
      </p:sp>
      <p:sp>
        <p:nvSpPr>
          <p:cNvPr id="6" name="모서리가 둥근 직사각형 5"/>
          <p:cNvSpPr/>
          <p:nvPr/>
        </p:nvSpPr>
        <p:spPr>
          <a:xfrm>
            <a:off x="287524" y="2755327"/>
            <a:ext cx="2196244" cy="3723744"/>
          </a:xfrm>
          <a:prstGeom prst="roundRect">
            <a:avLst>
              <a:gd name="adj" fmla="val 7439"/>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각 시장별 인근 대형마트가 평균 </a:t>
            </a:r>
            <a:r>
              <a:rPr lang="en-US" altLang="ko-KR" sz="1200">
                <a:solidFill>
                  <a:srgbClr val="000000"/>
                </a:solidFill>
              </a:rPr>
              <a:t>2.6</a:t>
            </a:r>
            <a:r>
              <a:rPr lang="ko-KR" altLang="en-US" sz="1200">
                <a:solidFill>
                  <a:srgbClr val="000000"/>
                </a:solidFill>
              </a:rPr>
              <a:t>개 존재</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일반음식</a:t>
            </a:r>
            <a:r>
              <a:rPr lang="en-US" altLang="ko-KR" sz="1200">
                <a:solidFill>
                  <a:srgbClr val="000000"/>
                </a:solidFill>
              </a:rPr>
              <a:t>, </a:t>
            </a:r>
            <a:r>
              <a:rPr lang="ko-KR" altLang="en-US" sz="1200">
                <a:solidFill>
                  <a:srgbClr val="000000"/>
                </a:solidFill>
              </a:rPr>
              <a:t>음식료품 업종 비중이 평균 </a:t>
            </a:r>
            <a:r>
              <a:rPr lang="en-US" altLang="ko-KR" sz="1200">
                <a:solidFill>
                  <a:srgbClr val="000000"/>
                </a:solidFill>
              </a:rPr>
              <a:t>60% </a:t>
            </a:r>
            <a:r>
              <a:rPr lang="ko-KR" altLang="en-US" sz="1200">
                <a:solidFill>
                  <a:srgbClr val="000000"/>
                </a:solidFill>
              </a:rPr>
              <a:t>수준임</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’15</a:t>
            </a:r>
            <a:r>
              <a:rPr lang="ko-KR" altLang="en-US" sz="1200">
                <a:solidFill>
                  <a:srgbClr val="000000"/>
                </a:solidFill>
              </a:rPr>
              <a:t>년까지 개업추세가 우세하나</a:t>
            </a:r>
            <a:r>
              <a:rPr lang="en-US" altLang="ko-KR" sz="1200">
                <a:solidFill>
                  <a:srgbClr val="000000"/>
                </a:solidFill>
              </a:rPr>
              <a:t>,’16</a:t>
            </a:r>
            <a:r>
              <a:rPr lang="ko-KR" altLang="en-US" sz="1200">
                <a:solidFill>
                  <a:srgbClr val="000000"/>
                </a:solidFill>
              </a:rPr>
              <a:t>년 상반기는 폐업이 많음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고객 수는 증가하나</a:t>
            </a:r>
            <a:r>
              <a:rPr lang="en-US" altLang="ko-KR" sz="1200">
                <a:solidFill>
                  <a:srgbClr val="000000"/>
                </a:solidFill>
              </a:rPr>
              <a:t>, </a:t>
            </a:r>
            <a:r>
              <a:rPr lang="ko-KR" altLang="en-US" sz="1200">
                <a:solidFill>
                  <a:srgbClr val="000000"/>
                </a:solidFill>
              </a:rPr>
              <a:t>건당 금액 감소로 인당 금액 감소함</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20</a:t>
            </a:r>
            <a:r>
              <a:rPr lang="ko-KR" altLang="en-US" sz="1200">
                <a:solidFill>
                  <a:srgbClr val="000000"/>
                </a:solidFill>
              </a:rPr>
              <a:t>대 이하 고객</a:t>
            </a:r>
            <a:r>
              <a:rPr lang="en-US" altLang="ko-KR" sz="1200">
                <a:solidFill>
                  <a:srgbClr val="000000"/>
                </a:solidFill>
              </a:rPr>
              <a:t>, </a:t>
            </a:r>
            <a:r>
              <a:rPr lang="ko-KR" altLang="en-US" sz="1200">
                <a:solidFill>
                  <a:srgbClr val="000000"/>
                </a:solidFill>
              </a:rPr>
              <a:t>저녁시간 </a:t>
            </a:r>
            <a:r>
              <a:rPr lang="en-US" altLang="ko-KR" sz="1200">
                <a:solidFill>
                  <a:srgbClr val="000000"/>
                </a:solidFill>
              </a:rPr>
              <a:t>&amp; </a:t>
            </a:r>
            <a:r>
              <a:rPr lang="ko-KR" altLang="en-US" sz="1200">
                <a:solidFill>
                  <a:srgbClr val="000000"/>
                </a:solidFill>
              </a:rPr>
              <a:t>주말 매출 비중 증가</a:t>
            </a:r>
            <a:endParaRPr lang="en-US" altLang="ko-KR" sz="1200">
              <a:solidFill>
                <a:srgbClr val="000000"/>
              </a:solidFill>
            </a:endParaRPr>
          </a:p>
        </p:txBody>
      </p:sp>
      <p:sp>
        <p:nvSpPr>
          <p:cNvPr id="7" name="TextBox 6"/>
          <p:cNvSpPr txBox="1"/>
          <p:nvPr/>
        </p:nvSpPr>
        <p:spPr>
          <a:xfrm>
            <a:off x="575554"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공통사항</a:t>
            </a:r>
          </a:p>
        </p:txBody>
      </p:sp>
      <p:sp>
        <p:nvSpPr>
          <p:cNvPr id="9" name="모서리가 둥근 직사각형 8"/>
          <p:cNvSpPr/>
          <p:nvPr/>
        </p:nvSpPr>
        <p:spPr>
          <a:xfrm>
            <a:off x="2699792" y="4997844"/>
            <a:ext cx="1980220" cy="1481227"/>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en-US" altLang="ko-KR" sz="1100">
                <a:solidFill>
                  <a:srgbClr val="000000"/>
                </a:solidFill>
              </a:rPr>
              <a:t>’16</a:t>
            </a:r>
            <a:r>
              <a:rPr lang="ko-KR" altLang="en-US" sz="1100">
                <a:solidFill>
                  <a:srgbClr val="000000"/>
                </a:solidFill>
              </a:rPr>
              <a:t>년 고객수 증가</a:t>
            </a:r>
            <a:r>
              <a:rPr lang="en-US" altLang="ko-KR" sz="1100">
                <a:solidFill>
                  <a:srgbClr val="000000"/>
                </a:solidFill>
              </a:rPr>
              <a:t> &amp; </a:t>
            </a:r>
            <a:r>
              <a:rPr lang="ko-KR" altLang="en-US" sz="1100">
                <a:solidFill>
                  <a:srgbClr val="000000"/>
                </a:solidFill>
              </a:rPr>
              <a:t>거래건수</a:t>
            </a:r>
            <a:r>
              <a:rPr lang="en-US" altLang="ko-KR" sz="1100">
                <a:solidFill>
                  <a:srgbClr val="000000"/>
                </a:solidFill>
              </a:rPr>
              <a:t>/</a:t>
            </a:r>
            <a:r>
              <a:rPr lang="ko-KR" altLang="en-US" sz="1100">
                <a:solidFill>
                  <a:srgbClr val="000000"/>
                </a:solidFill>
              </a:rPr>
              <a:t>금액 정체 예상</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’16</a:t>
            </a:r>
            <a:r>
              <a:rPr lang="ko-KR" altLang="en-US" sz="1100">
                <a:solidFill>
                  <a:srgbClr val="000000"/>
                </a:solidFill>
              </a:rPr>
              <a:t>년 국내관광객 증가</a:t>
            </a:r>
            <a:r>
              <a:rPr lang="en-US" altLang="ko-KR" sz="1100">
                <a:solidFill>
                  <a:srgbClr val="000000"/>
                </a:solidFill>
              </a:rPr>
              <a:t>, </a:t>
            </a:r>
            <a:r>
              <a:rPr lang="ko-KR" altLang="en-US" sz="1100">
                <a:solidFill>
                  <a:srgbClr val="000000"/>
                </a:solidFill>
              </a:rPr>
              <a:t>제주도민 </a:t>
            </a:r>
            <a:r>
              <a:rPr lang="en-US" altLang="ko-KR" sz="1100">
                <a:solidFill>
                  <a:srgbClr val="000000"/>
                </a:solidFill>
              </a:rPr>
              <a:t>/ </a:t>
            </a:r>
            <a:r>
              <a:rPr lang="ko-KR" altLang="en-US" sz="1100">
                <a:solidFill>
                  <a:srgbClr val="000000"/>
                </a:solidFill>
              </a:rPr>
              <a:t>중국관광객 정체  예상</a:t>
            </a:r>
            <a:endParaRPr lang="en-US" altLang="ko-KR" sz="1100">
              <a:solidFill>
                <a:srgbClr val="000000"/>
              </a:solidFill>
            </a:endParaRPr>
          </a:p>
        </p:txBody>
      </p:sp>
      <p:sp>
        <p:nvSpPr>
          <p:cNvPr id="10" name="TextBox 9"/>
          <p:cNvSpPr txBox="1"/>
          <p:nvPr/>
        </p:nvSpPr>
        <p:spPr>
          <a:xfrm>
            <a:off x="2879812" y="486916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 서문시장</a:t>
            </a:r>
          </a:p>
        </p:txBody>
      </p:sp>
      <p:sp>
        <p:nvSpPr>
          <p:cNvPr id="12" name="모서리가 둥근 직사각형 11"/>
          <p:cNvSpPr/>
          <p:nvPr/>
        </p:nvSpPr>
        <p:spPr>
          <a:xfrm>
            <a:off x="2699792" y="2755327"/>
            <a:ext cx="1980220" cy="1789798"/>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제주도내 최대 전통시장임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제주도민보다 국내관광객 수가 더 많은 국내관광객 위주 시장</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동문시장 구매고객은 그 외 시장에서 구매가 거의 없음</a:t>
            </a:r>
            <a:endParaRPr lang="en-US" altLang="ko-KR" sz="1100">
              <a:solidFill>
                <a:srgbClr val="000000"/>
              </a:solidFill>
            </a:endParaRPr>
          </a:p>
        </p:txBody>
      </p:sp>
      <p:sp>
        <p:nvSpPr>
          <p:cNvPr id="13" name="TextBox 12"/>
          <p:cNvSpPr txBox="1"/>
          <p:nvPr/>
        </p:nvSpPr>
        <p:spPr>
          <a:xfrm>
            <a:off x="2879810" y="260625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 동문시장</a:t>
            </a:r>
          </a:p>
        </p:txBody>
      </p:sp>
      <p:sp>
        <p:nvSpPr>
          <p:cNvPr id="14" name="모서리가 둥근 직사각형 13"/>
          <p:cNvSpPr/>
          <p:nvPr/>
        </p:nvSpPr>
        <p:spPr>
          <a:xfrm>
            <a:off x="4824028" y="4131610"/>
            <a:ext cx="1980220" cy="994113"/>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중국관광객이 제일 많이 찾는 시장임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관광객 위주 시장</a:t>
            </a:r>
            <a:endParaRPr lang="en-US" altLang="ko-KR" sz="1100">
              <a:solidFill>
                <a:srgbClr val="000000"/>
              </a:solidFill>
            </a:endParaRPr>
          </a:p>
        </p:txBody>
      </p:sp>
      <p:sp>
        <p:nvSpPr>
          <p:cNvPr id="15" name="TextBox 14"/>
          <p:cNvSpPr txBox="1"/>
          <p:nvPr/>
        </p:nvSpPr>
        <p:spPr>
          <a:xfrm>
            <a:off x="5004048" y="400506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 매일올레시장</a:t>
            </a:r>
          </a:p>
        </p:txBody>
      </p:sp>
      <p:sp>
        <p:nvSpPr>
          <p:cNvPr id="16" name="모서리가 둥근 직사각형 15"/>
          <p:cNvSpPr/>
          <p:nvPr/>
        </p:nvSpPr>
        <p:spPr>
          <a:xfrm>
            <a:off x="4824028" y="2729315"/>
            <a:ext cx="1980220" cy="1131734"/>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제주도민 위주 시장 </a:t>
            </a:r>
            <a:r>
              <a:rPr lang="en-US" altLang="ko-KR" sz="1100">
                <a:solidFill>
                  <a:srgbClr val="000000"/>
                </a:solidFill>
              </a:rPr>
              <a:t>(</a:t>
            </a:r>
            <a:r>
              <a:rPr lang="ko-KR" altLang="en-US" sz="1100">
                <a:solidFill>
                  <a:srgbClr val="000000"/>
                </a:solidFill>
              </a:rPr>
              <a:t>중국 </a:t>
            </a:r>
            <a:r>
              <a:rPr lang="en-US" altLang="ko-KR" sz="1100">
                <a:solidFill>
                  <a:srgbClr val="000000"/>
                </a:solidFill>
              </a:rPr>
              <a:t>X)</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50</a:t>
            </a:r>
            <a:r>
              <a:rPr lang="ko-KR" altLang="en-US" sz="1100">
                <a:solidFill>
                  <a:srgbClr val="000000"/>
                </a:solidFill>
              </a:rPr>
              <a:t>대 이상 고객 비중 증가</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전통시장 중 인당금액 최저</a:t>
            </a:r>
            <a:endParaRPr lang="en-US" altLang="ko-KR" sz="1100">
              <a:solidFill>
                <a:srgbClr val="000000"/>
              </a:solidFill>
            </a:endParaRPr>
          </a:p>
        </p:txBody>
      </p:sp>
      <p:sp>
        <p:nvSpPr>
          <p:cNvPr id="17" name="TextBox 16"/>
          <p:cNvSpPr txBox="1"/>
          <p:nvPr/>
        </p:nvSpPr>
        <p:spPr>
          <a:xfrm>
            <a:off x="5004048"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보성시장</a:t>
            </a:r>
          </a:p>
        </p:txBody>
      </p:sp>
      <p:sp>
        <p:nvSpPr>
          <p:cNvPr id="18" name="모서리가 둥근 직사각형 17"/>
          <p:cNvSpPr/>
          <p:nvPr/>
        </p:nvSpPr>
        <p:spPr>
          <a:xfrm>
            <a:off x="4824028" y="5367875"/>
            <a:ext cx="1980220" cy="1111195"/>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음식료품 위주 시장</a:t>
            </a:r>
            <a:r>
              <a:rPr lang="en-US" altLang="ko-KR" sz="1100">
                <a:solidFill>
                  <a:srgbClr val="000000"/>
                </a:solidFill>
              </a:rPr>
              <a:t>(69%)</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남성 고객 증가 </a:t>
            </a:r>
            <a:r>
              <a:rPr lang="en-US" altLang="ko-KR" sz="1100">
                <a:solidFill>
                  <a:srgbClr val="000000"/>
                </a:solidFill>
              </a:rPr>
              <a:t>(</a:t>
            </a:r>
            <a:r>
              <a:rPr lang="ko-KR" altLang="en-US" sz="1100">
                <a:solidFill>
                  <a:srgbClr val="000000"/>
                </a:solidFill>
              </a:rPr>
              <a:t>중국 </a:t>
            </a:r>
            <a:r>
              <a:rPr lang="en-US" altLang="ko-KR" sz="1100">
                <a:solidFill>
                  <a:srgbClr val="000000"/>
                </a:solidFill>
              </a:rPr>
              <a:t>X)</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기존 사업자 폐업 추세</a:t>
            </a:r>
            <a:endParaRPr lang="en-US" altLang="ko-KR" sz="1100">
              <a:solidFill>
                <a:srgbClr val="000000"/>
              </a:solidFill>
            </a:endParaRPr>
          </a:p>
        </p:txBody>
      </p:sp>
      <p:sp>
        <p:nvSpPr>
          <p:cNvPr id="19" name="TextBox 18"/>
          <p:cNvSpPr txBox="1"/>
          <p:nvPr/>
        </p:nvSpPr>
        <p:spPr>
          <a:xfrm>
            <a:off x="5004046" y="522920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모슬포 중앙시장</a:t>
            </a:r>
          </a:p>
        </p:txBody>
      </p:sp>
      <p:sp>
        <p:nvSpPr>
          <p:cNvPr id="26" name="모서리가 둥근 직사각형 2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7" name="모서리가 둥근 직사각형 26"/>
          <p:cNvSpPr/>
          <p:nvPr/>
        </p:nvSpPr>
        <p:spPr>
          <a:xfrm>
            <a:off x="6948264" y="3953729"/>
            <a:ext cx="1980220" cy="987439"/>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모든 업종에서 개업 추세 지속</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중국관광객은 없고</a:t>
            </a:r>
            <a:r>
              <a:rPr lang="en-US" altLang="ko-KR" sz="1100">
                <a:solidFill>
                  <a:srgbClr val="000000"/>
                </a:solidFill>
              </a:rPr>
              <a:t>, </a:t>
            </a:r>
            <a:r>
              <a:rPr lang="ko-KR" altLang="en-US" sz="1100">
                <a:solidFill>
                  <a:srgbClr val="000000"/>
                </a:solidFill>
              </a:rPr>
              <a:t>국내관관객 위주 시장임</a:t>
            </a:r>
            <a:endParaRPr lang="en-US" altLang="ko-KR" sz="1100">
              <a:solidFill>
                <a:srgbClr val="000000"/>
              </a:solidFill>
            </a:endParaRPr>
          </a:p>
        </p:txBody>
      </p:sp>
      <p:sp>
        <p:nvSpPr>
          <p:cNvPr id="28" name="TextBox 27"/>
          <p:cNvSpPr txBox="1"/>
          <p:nvPr/>
        </p:nvSpPr>
        <p:spPr>
          <a:xfrm>
            <a:off x="7128284" y="382504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제주도 민속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29" name="모서리가 둥근 직사각형 28"/>
          <p:cNvSpPr/>
          <p:nvPr/>
        </p:nvSpPr>
        <p:spPr>
          <a:xfrm>
            <a:off x="6948264" y="2755327"/>
            <a:ext cx="1980220" cy="920910"/>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매우 다양한 업종으로 구성되었고</a:t>
            </a:r>
            <a:r>
              <a:rPr lang="en-US" altLang="ko-KR" sz="1100">
                <a:solidFill>
                  <a:srgbClr val="000000"/>
                </a:solidFill>
              </a:rPr>
              <a:t>, </a:t>
            </a:r>
            <a:r>
              <a:rPr lang="ko-KR" altLang="en-US" sz="1100">
                <a:solidFill>
                  <a:srgbClr val="000000"/>
                </a:solidFill>
              </a:rPr>
              <a:t>중국관광객 없음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모든 업종에서 개업 추세 지속</a:t>
            </a:r>
            <a:endParaRPr lang="en-US" altLang="ko-KR" sz="1100">
              <a:solidFill>
                <a:srgbClr val="000000"/>
              </a:solidFill>
            </a:endParaRPr>
          </a:p>
        </p:txBody>
      </p:sp>
      <p:sp>
        <p:nvSpPr>
          <p:cNvPr id="30" name="TextBox 29"/>
          <p:cNvSpPr txBox="1"/>
          <p:nvPr/>
        </p:nvSpPr>
        <p:spPr>
          <a:xfrm>
            <a:off x="7128284" y="259064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 향토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31" name="모서리가 둥근 직사각형 30"/>
          <p:cNvSpPr/>
          <p:nvPr/>
        </p:nvSpPr>
        <p:spPr>
          <a:xfrm>
            <a:off x="6948264" y="5229200"/>
            <a:ext cx="1980220" cy="124987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카드 가맹점 수가 </a:t>
            </a:r>
            <a:r>
              <a:rPr lang="en-US" altLang="ko-KR" sz="1100">
                <a:solidFill>
                  <a:srgbClr val="000000"/>
                </a:solidFill>
              </a:rPr>
              <a:t>3</a:t>
            </a:r>
            <a:r>
              <a:rPr lang="ko-KR" altLang="en-US" sz="1100">
                <a:solidFill>
                  <a:srgbClr val="000000"/>
                </a:solidFill>
              </a:rPr>
              <a:t>개임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가맹점 폐업으로 인해 인당 건수</a:t>
            </a:r>
            <a:r>
              <a:rPr lang="en-US" altLang="ko-KR" sz="1100">
                <a:solidFill>
                  <a:srgbClr val="000000"/>
                </a:solidFill>
              </a:rPr>
              <a:t>, </a:t>
            </a:r>
            <a:r>
              <a:rPr lang="ko-KR" altLang="en-US" sz="1100">
                <a:solidFill>
                  <a:srgbClr val="000000"/>
                </a:solidFill>
              </a:rPr>
              <a:t>인당 금액 모두 감소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중국관광객 없음</a:t>
            </a:r>
            <a:endParaRPr lang="en-US" altLang="ko-KR" sz="1100">
              <a:solidFill>
                <a:srgbClr val="000000"/>
              </a:solidFill>
            </a:endParaRPr>
          </a:p>
        </p:txBody>
      </p:sp>
      <p:sp>
        <p:nvSpPr>
          <p:cNvPr id="32" name="TextBox 31"/>
          <p:cNvSpPr txBox="1"/>
          <p:nvPr/>
        </p:nvSpPr>
        <p:spPr>
          <a:xfrm>
            <a:off x="7128282" y="508518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중문 향토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33" name="직사각형 32"/>
          <p:cNvSpPr/>
          <p:nvPr/>
        </p:nvSpPr>
        <p:spPr>
          <a:xfrm>
            <a:off x="215516" y="1124744"/>
            <a:ext cx="871296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공통적으로 대형마트 </a:t>
            </a:r>
            <a:r>
              <a:rPr lang="en-US" altLang="ko-KR" sz="1600" b="1" spc="100">
                <a:ln>
                  <a:solidFill>
                    <a:prstClr val="black">
                      <a:alpha val="20000"/>
                    </a:prstClr>
                  </a:solidFill>
                </a:ln>
                <a:solidFill>
                  <a:srgbClr val="000000"/>
                </a:solidFill>
                <a:latin typeface="NOVA Bold"/>
                <a:ea typeface="NOVA Bold"/>
                <a:cs typeface="Arial" pitchFamily="34" charset="0"/>
              </a:rPr>
              <a:t>2.6</a:t>
            </a:r>
            <a:r>
              <a:rPr lang="ko-KR" altLang="en-US" sz="1600" b="1" spc="100">
                <a:ln>
                  <a:solidFill>
                    <a:prstClr val="black">
                      <a:alpha val="20000"/>
                    </a:prstClr>
                  </a:solidFill>
                </a:ln>
                <a:solidFill>
                  <a:srgbClr val="000000"/>
                </a:solidFill>
                <a:latin typeface="NOVA Bold"/>
                <a:ea typeface="NOVA Bold"/>
                <a:cs typeface="Arial" pitchFamily="34" charset="0"/>
              </a:rPr>
              <a:t>개와 경쟁하고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일반음식</a:t>
            </a:r>
            <a:r>
              <a:rPr lang="en-US" altLang="ko-KR" sz="1600" b="1" spc="100">
                <a:ln>
                  <a:solidFill>
                    <a:prstClr val="black">
                      <a:alpha val="20000"/>
                    </a:prstClr>
                  </a:solidFill>
                </a:ln>
                <a:solidFill>
                  <a:srgbClr val="000000"/>
                </a:solidFill>
                <a:latin typeface="NOVA Bold"/>
                <a:ea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음식료품 업종 비중이 </a:t>
            </a:r>
            <a:r>
              <a:rPr lang="en-US" altLang="ko-KR" sz="1600" b="1" spc="100">
                <a:ln>
                  <a:solidFill>
                    <a:prstClr val="black">
                      <a:alpha val="20000"/>
                    </a:prstClr>
                  </a:solidFill>
                </a:ln>
                <a:solidFill>
                  <a:srgbClr val="000000"/>
                </a:solidFill>
                <a:latin typeface="NOVA Bold"/>
                <a:ea typeface="NOVA Bold"/>
                <a:cs typeface="Arial" pitchFamily="34" charset="0"/>
              </a:rPr>
              <a:t>60% </a:t>
            </a:r>
            <a:r>
              <a:rPr lang="ko-KR" altLang="en-US" sz="1600" b="1" spc="100">
                <a:ln>
                  <a:solidFill>
                    <a:prstClr val="black">
                      <a:alpha val="20000"/>
                    </a:prstClr>
                  </a:solidFill>
                </a:ln>
                <a:solidFill>
                  <a:srgbClr val="000000"/>
                </a:solidFill>
                <a:latin typeface="NOVA Bold"/>
                <a:ea typeface="NOVA Bold"/>
                <a:cs typeface="Arial" pitchFamily="34" charset="0"/>
              </a:rPr>
              <a:t>수준이며</a:t>
            </a:r>
            <a:r>
              <a:rPr lang="en-US" altLang="ko-KR" sz="1600" b="1" spc="100">
                <a:ln>
                  <a:solidFill>
                    <a:prstClr val="black">
                      <a:alpha val="20000"/>
                    </a:prstClr>
                  </a:solidFill>
                </a:ln>
                <a:solidFill>
                  <a:srgbClr val="000000"/>
                </a:solidFill>
                <a:latin typeface="NOVA Bold"/>
                <a:ea typeface="NOVA Bold"/>
                <a:cs typeface="Arial" pitchFamily="34" charset="0"/>
              </a:rPr>
              <a:t> ’16</a:t>
            </a:r>
            <a:r>
              <a:rPr lang="ko-KR" altLang="en-US" sz="1600" b="1" spc="100">
                <a:ln>
                  <a:solidFill>
                    <a:prstClr val="black">
                      <a:alpha val="20000"/>
                    </a:prstClr>
                  </a:solidFill>
                </a:ln>
                <a:solidFill>
                  <a:srgbClr val="000000"/>
                </a:solidFill>
                <a:latin typeface="NOVA Bold"/>
                <a:ea typeface="NOVA Bold"/>
                <a:cs typeface="Arial" pitchFamily="34" charset="0"/>
              </a:rPr>
              <a:t>년 상반기에 폐업이 증가하고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고객 수는 증가하나 건당 금액 감소로 인당 금액이 감소함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77195276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제주도내 시장 특징을 통한 인사이트 도출</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대형마트 벤치마킹</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465843"/>
            <a:ext cx="359292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141807"/>
            <a:ext cx="3593325"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vs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일반 특징 비교</a:t>
            </a:r>
          </a:p>
        </p:txBody>
      </p:sp>
      <p:sp>
        <p:nvSpPr>
          <p:cNvPr id="33" name="직사각형 32"/>
          <p:cNvSpPr/>
          <p:nvPr/>
        </p:nvSpPr>
        <p:spPr>
          <a:xfrm>
            <a:off x="1511660" y="2609860"/>
            <a:ext cx="1044116" cy="385870"/>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 마트</a:t>
            </a:r>
          </a:p>
        </p:txBody>
      </p:sp>
      <p:sp>
        <p:nvSpPr>
          <p:cNvPr id="39" name="직사각형 38"/>
          <p:cNvSpPr/>
          <p:nvPr/>
        </p:nvSpPr>
        <p:spPr>
          <a:xfrm>
            <a:off x="438615" y="3157844"/>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 시간</a:t>
            </a:r>
          </a:p>
        </p:txBody>
      </p:sp>
      <p:sp>
        <p:nvSpPr>
          <p:cNvPr id="41" name="직사각형 40"/>
          <p:cNvSpPr/>
          <p:nvPr/>
        </p:nvSpPr>
        <p:spPr>
          <a:xfrm>
            <a:off x="431540" y="3733909"/>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주차</a:t>
            </a:r>
          </a:p>
        </p:txBody>
      </p:sp>
      <p:sp>
        <p:nvSpPr>
          <p:cNvPr id="42" name="직사각형 41"/>
          <p:cNvSpPr/>
          <p:nvPr/>
        </p:nvSpPr>
        <p:spPr>
          <a:xfrm>
            <a:off x="439015" y="4313963"/>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결제수단</a:t>
            </a:r>
          </a:p>
        </p:txBody>
      </p:sp>
      <p:sp>
        <p:nvSpPr>
          <p:cNvPr id="43" name="직사각형 42"/>
          <p:cNvSpPr/>
          <p:nvPr/>
        </p:nvSpPr>
        <p:spPr>
          <a:xfrm>
            <a:off x="439015" y="4887062"/>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상품가격</a:t>
            </a:r>
          </a:p>
        </p:txBody>
      </p:sp>
      <p:sp>
        <p:nvSpPr>
          <p:cNvPr id="46" name="직사각형 45"/>
          <p:cNvSpPr/>
          <p:nvPr/>
        </p:nvSpPr>
        <p:spPr>
          <a:xfrm>
            <a:off x="1511660" y="3157844"/>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a:solidFill>
                  <a:prstClr val="black"/>
                </a:solidFill>
                <a:latin typeface="NOVA Bold"/>
                <a:ea typeface="NOVA Bold"/>
              </a:rPr>
              <a:t>08 ~ 24</a:t>
            </a:r>
            <a:r>
              <a:rPr lang="ko-KR" altLang="en-US" sz="1400" kern="0">
                <a:solidFill>
                  <a:prstClr val="black"/>
                </a:solidFill>
                <a:latin typeface="NOVA Bold"/>
                <a:ea typeface="NOVA Bold"/>
              </a:rPr>
              <a:t>시</a:t>
            </a:r>
          </a:p>
        </p:txBody>
      </p:sp>
      <p:sp>
        <p:nvSpPr>
          <p:cNvPr id="50" name="직사각형 49"/>
          <p:cNvSpPr/>
          <p:nvPr/>
        </p:nvSpPr>
        <p:spPr>
          <a:xfrm>
            <a:off x="1511660" y="3733909"/>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대형</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쾌적</a:t>
            </a:r>
          </a:p>
        </p:txBody>
      </p:sp>
      <p:sp>
        <p:nvSpPr>
          <p:cNvPr id="53" name="직사각형 52"/>
          <p:cNvSpPr/>
          <p:nvPr/>
        </p:nvSpPr>
        <p:spPr>
          <a:xfrm>
            <a:off x="1511660" y="4309971"/>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위주</a:t>
            </a:r>
          </a:p>
        </p:txBody>
      </p:sp>
      <p:sp>
        <p:nvSpPr>
          <p:cNvPr id="56" name="직사각형 55"/>
          <p:cNvSpPr/>
          <p:nvPr/>
        </p:nvSpPr>
        <p:spPr>
          <a:xfrm>
            <a:off x="1511660" y="4887062"/>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57" name="직사각형 56"/>
          <p:cNvSpPr/>
          <p:nvPr/>
        </p:nvSpPr>
        <p:spPr>
          <a:xfrm>
            <a:off x="425439" y="5463126"/>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서비스</a:t>
            </a:r>
          </a:p>
        </p:txBody>
      </p:sp>
      <p:sp>
        <p:nvSpPr>
          <p:cNvPr id="59" name="직사각형 58"/>
          <p:cNvSpPr/>
          <p:nvPr/>
        </p:nvSpPr>
        <p:spPr>
          <a:xfrm>
            <a:off x="1511660" y="5463126"/>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용이</a:t>
            </a:r>
          </a:p>
        </p:txBody>
      </p:sp>
      <p:sp>
        <p:nvSpPr>
          <p:cNvPr id="60" name="직사각형 59"/>
          <p:cNvSpPr/>
          <p:nvPr/>
        </p:nvSpPr>
        <p:spPr>
          <a:xfrm>
            <a:off x="425439" y="6030239"/>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a:t>
            </a:r>
          </a:p>
        </p:txBody>
      </p:sp>
      <p:sp>
        <p:nvSpPr>
          <p:cNvPr id="27" name="직사각형 26"/>
          <p:cNvSpPr/>
          <p:nvPr/>
        </p:nvSpPr>
        <p:spPr>
          <a:xfrm>
            <a:off x="2677364" y="2609859"/>
            <a:ext cx="1044116" cy="385870"/>
          </a:xfrm>
          <a:prstGeom prst="rect">
            <a:avLst/>
          </a:prstGeom>
          <a:solidFill>
            <a:schemeClr val="bg1">
              <a:lumMod val="75000"/>
            </a:schemeClr>
          </a:solidFill>
          <a:ln w="28575" cap="flat" cmpd="sng" algn="ctr">
            <a:solidFill>
              <a:srgbClr val="FF0000"/>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전통시장</a:t>
            </a:r>
          </a:p>
        </p:txBody>
      </p:sp>
      <p:sp>
        <p:nvSpPr>
          <p:cNvPr id="44" name="직사각형 43"/>
          <p:cNvSpPr/>
          <p:nvPr/>
        </p:nvSpPr>
        <p:spPr>
          <a:xfrm>
            <a:off x="2677364" y="3157844"/>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a:solidFill>
                  <a:prstClr val="black"/>
                </a:solidFill>
                <a:latin typeface="NOVA Bold"/>
                <a:ea typeface="NOVA Bold"/>
              </a:rPr>
              <a:t>10~18</a:t>
            </a:r>
            <a:r>
              <a:rPr lang="ko-KR" altLang="en-US" sz="1400" kern="0">
                <a:solidFill>
                  <a:prstClr val="black"/>
                </a:solidFill>
                <a:latin typeface="NOVA Bold"/>
                <a:ea typeface="NOVA Bold"/>
              </a:rPr>
              <a:t>시</a:t>
            </a:r>
          </a:p>
        </p:txBody>
      </p:sp>
      <p:sp>
        <p:nvSpPr>
          <p:cNvPr id="48" name="직사각형 47"/>
          <p:cNvSpPr/>
          <p:nvPr/>
        </p:nvSpPr>
        <p:spPr>
          <a:xfrm>
            <a:off x="2677364" y="3733908"/>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소형</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노후</a:t>
            </a:r>
          </a:p>
        </p:txBody>
      </p:sp>
      <p:sp>
        <p:nvSpPr>
          <p:cNvPr id="51" name="직사각형 50"/>
          <p:cNvSpPr/>
          <p:nvPr/>
        </p:nvSpPr>
        <p:spPr>
          <a:xfrm>
            <a:off x="2677364" y="4309972"/>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현금 위주</a:t>
            </a:r>
          </a:p>
        </p:txBody>
      </p:sp>
      <p:sp>
        <p:nvSpPr>
          <p:cNvPr id="54" name="직사각형 53"/>
          <p:cNvSpPr/>
          <p:nvPr/>
        </p:nvSpPr>
        <p:spPr>
          <a:xfrm>
            <a:off x="2677364" y="4886036"/>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미표시</a:t>
            </a:r>
          </a:p>
        </p:txBody>
      </p:sp>
      <p:sp>
        <p:nvSpPr>
          <p:cNvPr id="58" name="직사각형 57"/>
          <p:cNvSpPr/>
          <p:nvPr/>
        </p:nvSpPr>
        <p:spPr>
          <a:xfrm>
            <a:off x="2663788" y="5462100"/>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환불 불가</a:t>
            </a:r>
          </a:p>
        </p:txBody>
      </p:sp>
      <p:sp>
        <p:nvSpPr>
          <p:cNvPr id="61" name="직사각형 60"/>
          <p:cNvSpPr/>
          <p:nvPr/>
        </p:nvSpPr>
        <p:spPr>
          <a:xfrm>
            <a:off x="2663788" y="6029213"/>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홍보</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할인행사</a:t>
            </a:r>
          </a:p>
        </p:txBody>
      </p:sp>
      <p:sp>
        <p:nvSpPr>
          <p:cNvPr id="62" name="직사각형 61"/>
          <p:cNvSpPr/>
          <p:nvPr/>
        </p:nvSpPr>
        <p:spPr>
          <a:xfrm>
            <a:off x="1511660" y="6030239"/>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없음</a:t>
            </a:r>
          </a:p>
        </p:txBody>
      </p:sp>
      <p:sp>
        <p:nvSpPr>
          <p:cNvPr id="63" name="모서리가 둥근 직사각형 62"/>
          <p:cNvSpPr/>
          <p:nvPr/>
        </p:nvSpPr>
        <p:spPr>
          <a:xfrm>
            <a:off x="4391981" y="2599687"/>
            <a:ext cx="2460678" cy="3852623"/>
          </a:xfrm>
          <a:prstGeom prst="roundRect">
            <a:avLst>
              <a:gd name="adj" fmla="val 7439"/>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각 시장별 인근 대형마트가 </a:t>
            </a:r>
            <a:r>
              <a:rPr lang="en-US" altLang="ko-KR" sz="1200">
                <a:solidFill>
                  <a:srgbClr val="000000"/>
                </a:solidFill>
              </a:rPr>
              <a:t>2</a:t>
            </a:r>
            <a:r>
              <a:rPr lang="ko-KR" altLang="en-US" sz="1200">
                <a:solidFill>
                  <a:srgbClr val="000000"/>
                </a:solidFill>
              </a:rPr>
              <a:t>평균 </a:t>
            </a:r>
            <a:r>
              <a:rPr lang="en-US" altLang="ko-KR" sz="1200">
                <a:solidFill>
                  <a:srgbClr val="000000"/>
                </a:solidFill>
              </a:rPr>
              <a:t>2.6</a:t>
            </a:r>
            <a:r>
              <a:rPr lang="ko-KR" altLang="en-US" sz="1200">
                <a:solidFill>
                  <a:srgbClr val="000000"/>
                </a:solidFill>
              </a:rPr>
              <a:t>개 존재</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일반음식</a:t>
            </a:r>
            <a:r>
              <a:rPr lang="en-US" altLang="ko-KR" sz="1200">
                <a:solidFill>
                  <a:srgbClr val="000000"/>
                </a:solidFill>
              </a:rPr>
              <a:t>, </a:t>
            </a:r>
            <a:r>
              <a:rPr lang="ko-KR" altLang="en-US" sz="1200">
                <a:solidFill>
                  <a:srgbClr val="000000"/>
                </a:solidFill>
              </a:rPr>
              <a:t>음식료품 업종 비중이 평균 </a:t>
            </a:r>
            <a:r>
              <a:rPr lang="en-US" altLang="ko-KR" sz="1200">
                <a:solidFill>
                  <a:srgbClr val="000000"/>
                </a:solidFill>
              </a:rPr>
              <a:t>60% </a:t>
            </a:r>
            <a:r>
              <a:rPr lang="ko-KR" altLang="en-US" sz="1200">
                <a:solidFill>
                  <a:srgbClr val="000000"/>
                </a:solidFill>
              </a:rPr>
              <a:t>수준임</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’15</a:t>
            </a:r>
            <a:r>
              <a:rPr lang="ko-KR" altLang="en-US" sz="1200">
                <a:solidFill>
                  <a:srgbClr val="000000"/>
                </a:solidFill>
              </a:rPr>
              <a:t>년까지 개업추세가 우세하나</a:t>
            </a:r>
            <a:r>
              <a:rPr lang="en-US" altLang="ko-KR" sz="1200">
                <a:solidFill>
                  <a:srgbClr val="000000"/>
                </a:solidFill>
              </a:rPr>
              <a:t>,’16</a:t>
            </a:r>
            <a:r>
              <a:rPr lang="ko-KR" altLang="en-US" sz="1200">
                <a:solidFill>
                  <a:srgbClr val="000000"/>
                </a:solidFill>
              </a:rPr>
              <a:t>년 상반기는 폐업이 많음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고객 수는 증가하나</a:t>
            </a:r>
            <a:r>
              <a:rPr lang="en-US" altLang="ko-KR" sz="1200">
                <a:solidFill>
                  <a:srgbClr val="000000"/>
                </a:solidFill>
              </a:rPr>
              <a:t>, </a:t>
            </a:r>
            <a:r>
              <a:rPr lang="ko-KR" altLang="en-US" sz="1200">
                <a:solidFill>
                  <a:srgbClr val="000000"/>
                </a:solidFill>
              </a:rPr>
              <a:t>건당 금액 감소로 인당 금액 감소함</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20</a:t>
            </a:r>
            <a:r>
              <a:rPr lang="ko-KR" altLang="en-US" sz="1200">
                <a:solidFill>
                  <a:srgbClr val="000000"/>
                </a:solidFill>
              </a:rPr>
              <a:t>대 이하 고객</a:t>
            </a:r>
            <a:r>
              <a:rPr lang="en-US" altLang="ko-KR" sz="1200">
                <a:solidFill>
                  <a:srgbClr val="000000"/>
                </a:solidFill>
              </a:rPr>
              <a:t>, </a:t>
            </a:r>
            <a:r>
              <a:rPr lang="ko-KR" altLang="en-US" sz="1200">
                <a:solidFill>
                  <a:srgbClr val="000000"/>
                </a:solidFill>
              </a:rPr>
              <a:t>저녁시간 </a:t>
            </a:r>
            <a:r>
              <a:rPr lang="en-US" altLang="ko-KR" sz="1200">
                <a:solidFill>
                  <a:srgbClr val="000000"/>
                </a:solidFill>
              </a:rPr>
              <a:t>&amp; </a:t>
            </a:r>
            <a:r>
              <a:rPr lang="ko-KR" altLang="en-US" sz="1200">
                <a:solidFill>
                  <a:srgbClr val="000000"/>
                </a:solidFill>
              </a:rPr>
              <a:t>주말 매출 비중 증가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국내관광객 및 중국관광객이 다수 비중 차지 및 증가 추세</a:t>
            </a:r>
            <a:endParaRPr lang="en-US" altLang="ko-KR" sz="1200">
              <a:solidFill>
                <a:srgbClr val="000000"/>
              </a:solidFill>
            </a:endParaRPr>
          </a:p>
        </p:txBody>
      </p:sp>
      <p:sp>
        <p:nvSpPr>
          <p:cNvPr id="64" name="TextBox 63"/>
          <p:cNvSpPr txBox="1"/>
          <p:nvPr/>
        </p:nvSpPr>
        <p:spPr>
          <a:xfrm>
            <a:off x="4391981" y="2128322"/>
            <a:ext cx="246067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제주도내 시장 공통 특징</a:t>
            </a:r>
          </a:p>
        </p:txBody>
      </p:sp>
      <p:cxnSp>
        <p:nvCxnSpPr>
          <p:cNvPr id="65" name="직선 연결선 64"/>
          <p:cNvCxnSpPr/>
          <p:nvPr/>
        </p:nvCxnSpPr>
        <p:spPr>
          <a:xfrm>
            <a:off x="4391980" y="2465843"/>
            <a:ext cx="248920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1920" y="4122027"/>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6" name="TextBox 65"/>
          <p:cNvSpPr txBox="1"/>
          <p:nvPr/>
        </p:nvSpPr>
        <p:spPr>
          <a:xfrm>
            <a:off x="6984268" y="4117364"/>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8" name="직사각형 67"/>
          <p:cNvSpPr/>
          <p:nvPr/>
        </p:nvSpPr>
        <p:spPr>
          <a:xfrm>
            <a:off x="7632339" y="2933895"/>
            <a:ext cx="1274593" cy="309634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타 광역시와</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달리</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증가하는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고객과 </a:t>
            </a:r>
            <a:endParaRPr lang="en-US" altLang="ko-KR" sz="1400" kern="0">
              <a:solidFill>
                <a:prstClr val="black"/>
              </a:solidFill>
              <a:latin typeface="NOVA Bold"/>
              <a:ea typeface="NOVA Bold"/>
            </a:endParaRPr>
          </a:p>
          <a:p>
            <a:pPr algn="ctr" latinLnBrk="0"/>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변화하는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시대 트렌드에 맞는</a:t>
            </a:r>
            <a:endParaRPr lang="en-US" altLang="ko-KR" sz="1400" kern="0">
              <a:solidFill>
                <a:prstClr val="black"/>
              </a:solidFill>
              <a:latin typeface="NOVA Bold"/>
              <a:ea typeface="NOVA Bold"/>
            </a:endParaRPr>
          </a:p>
          <a:p>
            <a:pPr algn="ctr" latinLnBrk="0"/>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실질적 소비 활성화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자구노력 방안</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부족 </a:t>
            </a:r>
          </a:p>
        </p:txBody>
      </p:sp>
      <p:sp>
        <p:nvSpPr>
          <p:cNvPr id="70" name="TextBox 69"/>
          <p:cNvSpPr txBox="1"/>
          <p:nvPr/>
        </p:nvSpPr>
        <p:spPr>
          <a:xfrm>
            <a:off x="7524327" y="2128322"/>
            <a:ext cx="13396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인사이트</a:t>
            </a:r>
          </a:p>
        </p:txBody>
      </p:sp>
      <p:cxnSp>
        <p:nvCxnSpPr>
          <p:cNvPr id="71" name="직선 연결선 70"/>
          <p:cNvCxnSpPr/>
          <p:nvPr/>
        </p:nvCxnSpPr>
        <p:spPr>
          <a:xfrm>
            <a:off x="7537325" y="2465843"/>
            <a:ext cx="135515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대형마트와의 비교 및 제주도내 전통시장의 특징</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소비트렌드 등을 종합 비교한 결과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전통시장을 구매하는 고객 수는 증가하는 데 반해</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이를 소비활동으로 연결하는 콘텐츠 및 노력이 부족</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991214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모서리가 둥근 직사각형 51"/>
          <p:cNvSpPr/>
          <p:nvPr/>
        </p:nvSpPr>
        <p:spPr>
          <a:xfrm>
            <a:off x="404079" y="3166114"/>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단계별 주체별 활성화 방안</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단계별 활성화 방안</a:t>
            </a:r>
          </a:p>
        </p:txBody>
      </p:sp>
      <p:sp>
        <p:nvSpPr>
          <p:cNvPr id="42" name="직사각형 41"/>
          <p:cNvSpPr/>
          <p:nvPr/>
        </p:nvSpPr>
        <p:spPr>
          <a:xfrm>
            <a:off x="529030" y="512118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60" name="직사각형 59"/>
          <p:cNvSpPr/>
          <p:nvPr/>
        </p:nvSpPr>
        <p:spPr>
          <a:xfrm>
            <a:off x="395536" y="2465843"/>
            <a:ext cx="1620180"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1</a:t>
            </a:r>
            <a:r>
              <a:rPr lang="ko-KR" altLang="en-US" kern="0">
                <a:solidFill>
                  <a:prstClr val="black"/>
                </a:solidFill>
                <a:latin typeface="NOVA Bold"/>
                <a:ea typeface="NOVA Bold"/>
              </a:rPr>
              <a:t>단계</a:t>
            </a:r>
          </a:p>
        </p:txBody>
      </p:sp>
      <p:sp>
        <p:nvSpPr>
          <p:cNvPr id="36" name="직사각형 35"/>
          <p:cNvSpPr/>
          <p:nvPr/>
        </p:nvSpPr>
        <p:spPr>
          <a:xfrm>
            <a:off x="529030" y="565677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 장려</a:t>
            </a:r>
          </a:p>
        </p:txBody>
      </p:sp>
      <p:sp>
        <p:nvSpPr>
          <p:cNvPr id="37" name="직사각형 36"/>
          <p:cNvSpPr/>
          <p:nvPr/>
        </p:nvSpPr>
        <p:spPr>
          <a:xfrm>
            <a:off x="529030" y="61968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 용이</a:t>
            </a:r>
          </a:p>
        </p:txBody>
      </p:sp>
      <p:sp>
        <p:nvSpPr>
          <p:cNvPr id="4" name="모서리가 둥근 직사각형 3"/>
          <p:cNvSpPr/>
          <p:nvPr/>
        </p:nvSpPr>
        <p:spPr>
          <a:xfrm>
            <a:off x="395536" y="4925836"/>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TextBox 39"/>
          <p:cNvSpPr txBox="1"/>
          <p:nvPr/>
        </p:nvSpPr>
        <p:spPr>
          <a:xfrm>
            <a:off x="516041" y="479715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45" name="TextBox 44"/>
          <p:cNvSpPr txBox="1"/>
          <p:nvPr/>
        </p:nvSpPr>
        <p:spPr>
          <a:xfrm>
            <a:off x="516040" y="3037430"/>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r>
              <a:rPr lang="en-US" altLang="ko-KR" sz="1200">
                <a:solidFill>
                  <a:srgbClr val="000000"/>
                </a:solidFill>
                <a:latin typeface="NOVA Bold"/>
                <a:ea typeface="NOVA Bold"/>
              </a:rPr>
              <a:t>/</a:t>
            </a:r>
            <a:r>
              <a:rPr lang="ko-KR" altLang="en-US" sz="1200">
                <a:solidFill>
                  <a:srgbClr val="000000"/>
                </a:solidFill>
                <a:latin typeface="NOVA Bold"/>
                <a:ea typeface="NOVA Bold"/>
              </a:rPr>
              <a:t>단체 추진</a:t>
            </a:r>
          </a:p>
        </p:txBody>
      </p:sp>
      <p:sp>
        <p:nvSpPr>
          <p:cNvPr id="47" name="직사각형 46"/>
          <p:cNvSpPr/>
          <p:nvPr/>
        </p:nvSpPr>
        <p:spPr>
          <a:xfrm>
            <a:off x="548095" y="348413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사업주 의식 전환 교육</a:t>
            </a:r>
          </a:p>
        </p:txBody>
      </p:sp>
      <p:sp>
        <p:nvSpPr>
          <p:cNvPr id="49" name="직사각형 48"/>
          <p:cNvSpPr/>
          <p:nvPr/>
        </p:nvSpPr>
        <p:spPr>
          <a:xfrm>
            <a:off x="539552" y="400506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사용에 따른 제도 지원</a:t>
            </a:r>
          </a:p>
        </p:txBody>
      </p:sp>
      <p:sp>
        <p:nvSpPr>
          <p:cNvPr id="55" name="TextBox 54"/>
          <p:cNvSpPr txBox="1"/>
          <p:nvPr/>
        </p:nvSpPr>
        <p:spPr>
          <a:xfrm>
            <a:off x="2231740" y="4365104"/>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7" name="모서리가 둥근 직사각형 66"/>
          <p:cNvSpPr/>
          <p:nvPr/>
        </p:nvSpPr>
        <p:spPr>
          <a:xfrm>
            <a:off x="2924360" y="3166114"/>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직사각형 68"/>
          <p:cNvSpPr/>
          <p:nvPr/>
        </p:nvSpPr>
        <p:spPr>
          <a:xfrm>
            <a:off x="3049311" y="512118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제품 포장</a:t>
            </a:r>
          </a:p>
        </p:txBody>
      </p:sp>
      <p:sp>
        <p:nvSpPr>
          <p:cNvPr id="72" name="직사각형 71"/>
          <p:cNvSpPr/>
          <p:nvPr/>
        </p:nvSpPr>
        <p:spPr>
          <a:xfrm>
            <a:off x="2915816" y="2465843"/>
            <a:ext cx="3447841"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2</a:t>
            </a:r>
            <a:r>
              <a:rPr lang="ko-KR" altLang="en-US" kern="0">
                <a:solidFill>
                  <a:prstClr val="black"/>
                </a:solidFill>
                <a:latin typeface="NOVA Bold"/>
                <a:ea typeface="NOVA Bold"/>
              </a:rPr>
              <a:t>단계</a:t>
            </a:r>
          </a:p>
        </p:txBody>
      </p:sp>
      <p:sp>
        <p:nvSpPr>
          <p:cNvPr id="73" name="직사각형 72"/>
          <p:cNvSpPr/>
          <p:nvPr/>
        </p:nvSpPr>
        <p:spPr>
          <a:xfrm>
            <a:off x="3049311" y="565677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개별 배송</a:t>
            </a:r>
          </a:p>
        </p:txBody>
      </p:sp>
      <p:sp>
        <p:nvSpPr>
          <p:cNvPr id="74" name="직사각형 73"/>
          <p:cNvSpPr/>
          <p:nvPr/>
        </p:nvSpPr>
        <p:spPr>
          <a:xfrm>
            <a:off x="3049311" y="61968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경쟁력 있는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가격 책정</a:t>
            </a:r>
          </a:p>
        </p:txBody>
      </p:sp>
      <p:sp>
        <p:nvSpPr>
          <p:cNvPr id="75" name="모서리가 둥근 직사각형 74"/>
          <p:cNvSpPr/>
          <p:nvPr/>
        </p:nvSpPr>
        <p:spPr>
          <a:xfrm>
            <a:off x="2915817" y="4925836"/>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6" name="TextBox 75"/>
          <p:cNvSpPr txBox="1"/>
          <p:nvPr/>
        </p:nvSpPr>
        <p:spPr>
          <a:xfrm>
            <a:off x="3036322" y="479715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77" name="TextBox 76"/>
          <p:cNvSpPr txBox="1"/>
          <p:nvPr/>
        </p:nvSpPr>
        <p:spPr>
          <a:xfrm>
            <a:off x="3036321" y="3037430"/>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상인회 추진</a:t>
            </a:r>
          </a:p>
        </p:txBody>
      </p:sp>
      <p:sp>
        <p:nvSpPr>
          <p:cNvPr id="78" name="직사각형 77"/>
          <p:cNvSpPr/>
          <p:nvPr/>
        </p:nvSpPr>
        <p:spPr>
          <a:xfrm>
            <a:off x="3068376" y="348413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영업시간 변경 및 담당제 추진</a:t>
            </a:r>
          </a:p>
        </p:txBody>
      </p:sp>
      <p:sp>
        <p:nvSpPr>
          <p:cNvPr id="79" name="직사각형 78"/>
          <p:cNvSpPr/>
          <p:nvPr/>
        </p:nvSpPr>
        <p:spPr>
          <a:xfrm>
            <a:off x="3059833" y="400506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과다 경쟁 및 주력 업종 선정</a:t>
            </a:r>
          </a:p>
        </p:txBody>
      </p:sp>
      <p:sp>
        <p:nvSpPr>
          <p:cNvPr id="80" name="모서리가 둥근 직사각형 79"/>
          <p:cNvSpPr/>
          <p:nvPr/>
        </p:nvSpPr>
        <p:spPr>
          <a:xfrm>
            <a:off x="4752021" y="3166113"/>
            <a:ext cx="1611637" cy="3575255"/>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1" name="TextBox 80"/>
          <p:cNvSpPr txBox="1"/>
          <p:nvPr/>
        </p:nvSpPr>
        <p:spPr>
          <a:xfrm>
            <a:off x="4863982" y="3037429"/>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p>
        </p:txBody>
      </p:sp>
      <p:sp>
        <p:nvSpPr>
          <p:cNvPr id="82" name="직사각형 81"/>
          <p:cNvSpPr/>
          <p:nvPr/>
        </p:nvSpPr>
        <p:spPr>
          <a:xfrm>
            <a:off x="4896037" y="454512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전환 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교육</a:t>
            </a:r>
          </a:p>
        </p:txBody>
      </p:sp>
      <p:sp>
        <p:nvSpPr>
          <p:cNvPr id="83" name="직사각형 82"/>
          <p:cNvSpPr/>
          <p:nvPr/>
        </p:nvSpPr>
        <p:spPr>
          <a:xfrm>
            <a:off x="4887494" y="506605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전자상거래</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인프라 구축</a:t>
            </a:r>
            <a:endParaRPr lang="en-US" altLang="ko-KR" sz="1400" kern="0">
              <a:solidFill>
                <a:prstClr val="black"/>
              </a:solidFill>
              <a:latin typeface="NOVA Bold"/>
              <a:ea typeface="NOVA Bold"/>
            </a:endParaRPr>
          </a:p>
        </p:txBody>
      </p:sp>
      <p:sp>
        <p:nvSpPr>
          <p:cNvPr id="84" name="직사각형 83"/>
          <p:cNvSpPr/>
          <p:nvPr/>
        </p:nvSpPr>
        <p:spPr>
          <a:xfrm>
            <a:off x="4887494" y="561681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화장실</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휴게실</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편의시설 구축</a:t>
            </a:r>
            <a:endParaRPr lang="en-US" altLang="ko-KR" sz="1400" kern="0">
              <a:solidFill>
                <a:prstClr val="black"/>
              </a:solidFill>
              <a:latin typeface="NOVA Bold"/>
              <a:ea typeface="NOVA Bold"/>
            </a:endParaRPr>
          </a:p>
        </p:txBody>
      </p:sp>
      <p:sp>
        <p:nvSpPr>
          <p:cNvPr id="85" name="직사각형 84"/>
          <p:cNvSpPr/>
          <p:nvPr/>
        </p:nvSpPr>
        <p:spPr>
          <a:xfrm>
            <a:off x="4876971" y="6182179"/>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국공유지 사용료 감면</a:t>
            </a:r>
            <a:endParaRPr lang="en-US" altLang="ko-KR" sz="1400" kern="0">
              <a:solidFill>
                <a:prstClr val="black"/>
              </a:solidFill>
              <a:latin typeface="NOVA Bold"/>
              <a:ea typeface="NOVA Bold"/>
            </a:endParaRPr>
          </a:p>
        </p:txBody>
      </p:sp>
      <p:sp>
        <p:nvSpPr>
          <p:cNvPr id="87" name="직사각형 86"/>
          <p:cNvSpPr/>
          <p:nvPr/>
        </p:nvSpPr>
        <p:spPr>
          <a:xfrm>
            <a:off x="4896037" y="3484131"/>
            <a:ext cx="1342670" cy="944029"/>
          </a:xfrm>
          <a:prstGeom prst="rect">
            <a:avLst/>
          </a:prstGeom>
          <a:noFill/>
          <a:ln w="19050" cap="flat" cmpd="sng" algn="ctr">
            <a:solidFill>
              <a:sysClr val="window" lastClr="FFFFFF">
                <a:lumMod val="50000"/>
              </a:sysClr>
            </a:solidFill>
            <a:prstDash val="sysDash"/>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인근 대형마트</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품목별 가격정보</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개별점포 알림</a:t>
            </a:r>
          </a:p>
        </p:txBody>
      </p:sp>
      <p:sp>
        <p:nvSpPr>
          <p:cNvPr id="88" name="직사각형 87"/>
          <p:cNvSpPr/>
          <p:nvPr/>
        </p:nvSpPr>
        <p:spPr>
          <a:xfrm>
            <a:off x="7128284" y="2465842"/>
            <a:ext cx="1620180"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3</a:t>
            </a:r>
            <a:r>
              <a:rPr lang="ko-KR" altLang="en-US" kern="0">
                <a:solidFill>
                  <a:prstClr val="black"/>
                </a:solidFill>
                <a:latin typeface="NOVA Bold"/>
                <a:ea typeface="NOVA Bold"/>
              </a:rPr>
              <a:t>단계</a:t>
            </a:r>
          </a:p>
        </p:txBody>
      </p:sp>
      <p:sp>
        <p:nvSpPr>
          <p:cNvPr id="90" name="모서리가 둥근 직사각형 89"/>
          <p:cNvSpPr/>
          <p:nvPr/>
        </p:nvSpPr>
        <p:spPr>
          <a:xfrm>
            <a:off x="7136827" y="3166115"/>
            <a:ext cx="1611637" cy="357525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TextBox 90"/>
          <p:cNvSpPr txBox="1"/>
          <p:nvPr/>
        </p:nvSpPr>
        <p:spPr>
          <a:xfrm>
            <a:off x="7248788" y="303743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종합</a:t>
            </a:r>
          </a:p>
        </p:txBody>
      </p:sp>
      <p:sp>
        <p:nvSpPr>
          <p:cNvPr id="92" name="직사각형 91"/>
          <p:cNvSpPr/>
          <p:nvPr/>
        </p:nvSpPr>
        <p:spPr>
          <a:xfrm>
            <a:off x="7280843" y="34841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 및 주차공간 확보</a:t>
            </a:r>
          </a:p>
        </p:txBody>
      </p:sp>
      <p:sp>
        <p:nvSpPr>
          <p:cNvPr id="93" name="직사각형 92"/>
          <p:cNvSpPr/>
          <p:nvPr/>
        </p:nvSpPr>
        <p:spPr>
          <a:xfrm>
            <a:off x="7280843" y="454512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구조조정</a:t>
            </a:r>
          </a:p>
        </p:txBody>
      </p:sp>
      <p:sp>
        <p:nvSpPr>
          <p:cNvPr id="94" name="직사각형 93"/>
          <p:cNvSpPr/>
          <p:nvPr/>
        </p:nvSpPr>
        <p:spPr>
          <a:xfrm>
            <a:off x="7280843" y="508518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전담자 운영</a:t>
            </a:r>
          </a:p>
        </p:txBody>
      </p:sp>
      <p:sp>
        <p:nvSpPr>
          <p:cNvPr id="95" name="직사각형 94"/>
          <p:cNvSpPr/>
          <p:nvPr/>
        </p:nvSpPr>
        <p:spPr>
          <a:xfrm>
            <a:off x="7280843" y="400506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자금 및 세제</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지원</a:t>
            </a:r>
          </a:p>
        </p:txBody>
      </p:sp>
      <p:sp>
        <p:nvSpPr>
          <p:cNvPr id="96" name="직사각형 95"/>
          <p:cNvSpPr/>
          <p:nvPr/>
        </p:nvSpPr>
        <p:spPr>
          <a:xfrm>
            <a:off x="7280843" y="562524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시장별 특성화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추진</a:t>
            </a:r>
          </a:p>
        </p:txBody>
      </p:sp>
      <p:sp>
        <p:nvSpPr>
          <p:cNvPr id="97" name="직사각형 96"/>
          <p:cNvSpPr/>
          <p:nvPr/>
        </p:nvSpPr>
        <p:spPr>
          <a:xfrm>
            <a:off x="7280843" y="6167111"/>
            <a:ext cx="1342670" cy="423097"/>
          </a:xfrm>
          <a:prstGeom prst="rect">
            <a:avLst/>
          </a:prstGeom>
          <a:solidFill>
            <a:schemeClr val="bg1"/>
          </a:solid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및</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홍보 </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강화</a:t>
            </a:r>
          </a:p>
        </p:txBody>
      </p:sp>
      <p:sp>
        <p:nvSpPr>
          <p:cNvPr id="98" name="TextBox 97"/>
          <p:cNvSpPr txBox="1"/>
          <p:nvPr/>
        </p:nvSpPr>
        <p:spPr>
          <a:xfrm>
            <a:off x="6552220" y="4428161"/>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99" name="직사각형 98"/>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최근 소비패턴과 실현가능성 및 효과 등을 기준으로 추진 단계와 주체를 나누고</a:t>
            </a:r>
            <a:r>
              <a:rPr lang="en-US" altLang="ko-KR" sz="1600" b="1" spc="100">
                <a:ln>
                  <a:solidFill>
                    <a:prstClr val="black">
                      <a:alpha val="20000"/>
                    </a:prstClr>
                  </a:solidFill>
                </a:ln>
                <a:solidFill>
                  <a:srgbClr val="000000"/>
                </a:solidFill>
                <a:latin typeface="NOVA Bold"/>
                <a:ea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 이를 단계별로 지속적으로 추진하여 실질적 전통시장 소비 활성화로 이뤄질 수 있도록 각 주체가 노력해야 함</a:t>
            </a:r>
            <a:r>
              <a:rPr lang="en-US" altLang="ko-KR" sz="1600" b="1" spc="100">
                <a:ln>
                  <a:solidFill>
                    <a:prstClr val="black">
                      <a:alpha val="20000"/>
                    </a:prstClr>
                  </a:solidFill>
                </a:ln>
                <a:solidFill>
                  <a:srgbClr val="000000"/>
                </a:solidFill>
                <a:latin typeface="NOVA Bold"/>
                <a:ea typeface="NOVA Bold"/>
                <a:cs typeface="Arial" pitchFamily="34" charset="0"/>
              </a:rPr>
              <a:t>.</a:t>
            </a:r>
          </a:p>
        </p:txBody>
      </p:sp>
    </p:spTree>
    <p:extLst>
      <p:ext uri="{BB962C8B-B14F-4D97-AF65-F5344CB8AC3E}">
        <p14:creationId xmlns:p14="http://schemas.microsoft.com/office/powerpoint/2010/main" val="20396827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전통시장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매일 시장과 </a:t>
            </a:r>
            <a:r>
              <a:rPr lang="en-US" altLang="ko-KR" smtClean="0"/>
              <a:t>5</a:t>
            </a:r>
            <a:r>
              <a:rPr lang="ko-KR" altLang="en-US" smtClean="0"/>
              <a:t>일 시장 현황</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aphicFrame>
        <p:nvGraphicFramePr>
          <p:cNvPr id="35" name="표 34"/>
          <p:cNvGraphicFramePr>
            <a:graphicFrameLocks noGrp="1"/>
          </p:cNvGraphicFramePr>
          <p:nvPr>
            <p:extLst>
              <p:ext uri="{D42A27DB-BD31-4B8C-83A1-F6EECF244321}">
                <p14:modId xmlns:p14="http://schemas.microsoft.com/office/powerpoint/2010/main" val="1911482716"/>
              </p:ext>
            </p:extLst>
          </p:nvPr>
        </p:nvGraphicFramePr>
        <p:xfrm>
          <a:off x="5228911" y="2684283"/>
          <a:ext cx="3735577" cy="3846452"/>
        </p:xfrm>
        <a:graphic>
          <a:graphicData uri="http://schemas.openxmlformats.org/drawingml/2006/table">
            <a:tbl>
              <a:tblPr/>
              <a:tblGrid>
                <a:gridCol w="495217"/>
                <a:gridCol w="957506"/>
                <a:gridCol w="1562774"/>
                <a:gridCol w="720080"/>
              </a:tblGrid>
              <a:tr h="40330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시장</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유형</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전통 시장</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357709">
                <a:tc rowSpan="5">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매일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동문시장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동문로 </a:t>
                      </a:r>
                      <a:r>
                        <a:rPr lang="en-US" altLang="ko-KR" sz="1200" b="0" i="0" u="none" strike="noStrike" smtClean="0">
                          <a:solidFill>
                            <a:srgbClr val="000000"/>
                          </a:solidFill>
                          <a:latin typeface="+mn-ea"/>
                          <a:ea typeface="+mn-ea"/>
                        </a:rPr>
                        <a:t>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411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서문시장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서문로</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보성시장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동광로</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32</a:t>
                      </a:r>
                      <a:r>
                        <a:rPr lang="ko-KR" altLang="en-US"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매일올레시장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서귀포시 중앙로</a:t>
                      </a:r>
                      <a:r>
                        <a:rPr lang="en-US" altLang="ko-KR" sz="1200" b="0" i="0" u="none" strike="noStrike" smtClean="0">
                          <a:solidFill>
                            <a:srgbClr val="000000"/>
                          </a:solidFill>
                          <a:latin typeface="+mn-ea"/>
                          <a:ea typeface="+mn-ea"/>
                        </a:rPr>
                        <a:t>62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모슬포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중앙시장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대정읍 하모리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rowSpan="3">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서귀포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향토</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중산간동로 </a:t>
                      </a:r>
                      <a:r>
                        <a:rPr lang="en-US" altLang="ko-KR" sz="1200" b="0" i="0" u="none" strike="noStrike" smtClean="0">
                          <a:solidFill>
                            <a:srgbClr val="000000"/>
                          </a:solidFill>
                          <a:latin typeface="+mn-ea"/>
                          <a:ea typeface="+mn-ea"/>
                        </a:rPr>
                        <a:t>7894</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제주 민속</a:t>
                      </a:r>
                      <a:endParaRPr lang="en-US" altLang="ko-KR" sz="1200" b="0" i="0" u="none" strike="noStrike" smtClean="0">
                        <a:solidFill>
                          <a:srgbClr val="000000"/>
                        </a:solidFill>
                        <a:latin typeface="+mn-ea"/>
                        <a:ea typeface="+mn-ea"/>
                      </a:endParaRPr>
                    </a:p>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제주시 오일장서길 </a:t>
                      </a: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중문</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향토</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천제연로 </a:t>
                      </a:r>
                      <a:r>
                        <a:rPr lang="en-US" altLang="ko-KR" sz="1200" b="0" i="0" u="none" strike="noStrike" smtClean="0">
                          <a:solidFill>
                            <a:srgbClr val="000000"/>
                          </a:solidFill>
                          <a:latin typeface="+mn-ea"/>
                          <a:ea typeface="+mn-ea"/>
                        </a:rPr>
                        <a:t>188</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4683">
                <a:tc gridSpan="3">
                  <a:txBody>
                    <a:bodyPr/>
                    <a:lstStyle/>
                    <a:p>
                      <a:pPr algn="ctr" rtl="0" fontAlgn="ctr"/>
                      <a:r>
                        <a:rPr lang="ko-KR" altLang="en-US" sz="1200" b="0" i="0" u="none" strike="noStrike" smtClean="0">
                          <a:solidFill>
                            <a:srgbClr val="000000"/>
                          </a:solidFill>
                          <a:latin typeface="+mn-ea"/>
                          <a:ea typeface="+mn-ea"/>
                        </a:rPr>
                        <a:t>합계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rtl="0" fontAlgn="ct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38" name="직선 연결선 37"/>
          <p:cNvCxnSpPr/>
          <p:nvPr/>
        </p:nvCxnSpPr>
        <p:spPr>
          <a:xfrm>
            <a:off x="323928" y="2528900"/>
            <a:ext cx="452766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3527" y="2204864"/>
            <a:ext cx="452806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전통시장 및 대형마트 분포</a:t>
            </a:r>
          </a:p>
        </p:txBody>
      </p:sp>
      <p:cxnSp>
        <p:nvCxnSpPr>
          <p:cNvPr id="46" name="직선 연결선 45"/>
          <p:cNvCxnSpPr/>
          <p:nvPr/>
        </p:nvCxnSpPr>
        <p:spPr>
          <a:xfrm>
            <a:off x="5256076" y="2528900"/>
            <a:ext cx="3663569"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a:off x="323528" y="3112990"/>
            <a:ext cx="4528065" cy="2440246"/>
            <a:chOff x="982133" y="1371600"/>
            <a:chExt cx="7323667" cy="4004733"/>
          </a:xfrm>
        </p:grpSpPr>
        <p:sp>
          <p:nvSpPr>
            <p:cNvPr id="6" name="자유형 5"/>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7" name="자유형 6"/>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7" name="모서리가 둥근 직사각형 26"/>
          <p:cNvSpPr/>
          <p:nvPr/>
        </p:nvSpPr>
        <p:spPr>
          <a:xfrm>
            <a:off x="2015715" y="3604899"/>
            <a:ext cx="53237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서문시장</a:t>
            </a:r>
          </a:p>
        </p:txBody>
      </p:sp>
      <p:sp>
        <p:nvSpPr>
          <p:cNvPr id="28" name="모서리가 둥근 직사각형 27"/>
          <p:cNvSpPr/>
          <p:nvPr/>
        </p:nvSpPr>
        <p:spPr>
          <a:xfrm>
            <a:off x="2555776" y="3611388"/>
            <a:ext cx="547379"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동문시장</a:t>
            </a:r>
          </a:p>
        </p:txBody>
      </p:sp>
      <p:sp>
        <p:nvSpPr>
          <p:cNvPr id="47" name="모서리가 둥근 직사각형 46"/>
          <p:cNvSpPr/>
          <p:nvPr/>
        </p:nvSpPr>
        <p:spPr>
          <a:xfrm>
            <a:off x="2281901" y="3825044"/>
            <a:ext cx="53237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보성시장</a:t>
            </a:r>
          </a:p>
        </p:txBody>
      </p:sp>
      <p:sp>
        <p:nvSpPr>
          <p:cNvPr id="48" name="모서리가 둥근 직사각형 47"/>
          <p:cNvSpPr/>
          <p:nvPr/>
        </p:nvSpPr>
        <p:spPr>
          <a:xfrm>
            <a:off x="2073566" y="3376103"/>
            <a:ext cx="99136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제주민속</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0" name="모서리가 둥근 직사각형 49"/>
          <p:cNvSpPr/>
          <p:nvPr/>
        </p:nvSpPr>
        <p:spPr>
          <a:xfrm>
            <a:off x="2125133" y="5025131"/>
            <a:ext cx="77046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매일올레시장</a:t>
            </a:r>
          </a:p>
        </p:txBody>
      </p:sp>
      <p:sp>
        <p:nvSpPr>
          <p:cNvPr id="51" name="모서리가 둥근 직사각형 50"/>
          <p:cNvSpPr/>
          <p:nvPr/>
        </p:nvSpPr>
        <p:spPr>
          <a:xfrm>
            <a:off x="467516" y="5225079"/>
            <a:ext cx="93613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모슬포 중앙시장</a:t>
            </a:r>
          </a:p>
        </p:txBody>
      </p:sp>
      <p:sp>
        <p:nvSpPr>
          <p:cNvPr id="52" name="모서리가 둥근 직사각형 51"/>
          <p:cNvSpPr/>
          <p:nvPr/>
        </p:nvSpPr>
        <p:spPr>
          <a:xfrm>
            <a:off x="2032000" y="4793031"/>
            <a:ext cx="1109133"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서귀포향토</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3" name="모서리가 둥근 직사각형 52"/>
          <p:cNvSpPr/>
          <p:nvPr/>
        </p:nvSpPr>
        <p:spPr>
          <a:xfrm>
            <a:off x="1151619" y="5025131"/>
            <a:ext cx="92194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중문향토</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6" name="TextBox 55"/>
          <p:cNvSpPr txBox="1"/>
          <p:nvPr/>
        </p:nvSpPr>
        <p:spPr>
          <a:xfrm>
            <a:off x="5256076" y="2178555"/>
            <a:ext cx="369722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전통시장 현황</a:t>
            </a:r>
          </a:p>
        </p:txBody>
      </p:sp>
      <p:sp>
        <p:nvSpPr>
          <p:cNvPr id="58" name="모서리가 둥근 직사각형 57"/>
          <p:cNvSpPr/>
          <p:nvPr/>
        </p:nvSpPr>
        <p:spPr>
          <a:xfrm>
            <a:off x="2073566" y="3088594"/>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롯데마트</a:t>
            </a:r>
          </a:p>
        </p:txBody>
      </p:sp>
      <p:sp>
        <p:nvSpPr>
          <p:cNvPr id="59" name="모서리가 둥근 직사각형 58"/>
          <p:cNvSpPr/>
          <p:nvPr/>
        </p:nvSpPr>
        <p:spPr>
          <a:xfrm>
            <a:off x="2650067" y="3088593"/>
            <a:ext cx="841813"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하나로유통센터</a:t>
            </a:r>
          </a:p>
        </p:txBody>
      </p:sp>
      <p:sp>
        <p:nvSpPr>
          <p:cNvPr id="60" name="모서리가 둥근 직사각형 59"/>
          <p:cNvSpPr/>
          <p:nvPr/>
        </p:nvSpPr>
        <p:spPr>
          <a:xfrm>
            <a:off x="1541194" y="3267638"/>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1" name="모서리가 둥근 직사각형 60"/>
          <p:cNvSpPr/>
          <p:nvPr/>
        </p:nvSpPr>
        <p:spPr>
          <a:xfrm>
            <a:off x="1781478" y="5333091"/>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2" name="모서리가 둥근 직사각형 61"/>
          <p:cNvSpPr/>
          <p:nvPr/>
        </p:nvSpPr>
        <p:spPr>
          <a:xfrm>
            <a:off x="2461816" y="2868448"/>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3" name="모서리가 둥근 직사각형 62"/>
          <p:cNvSpPr/>
          <p:nvPr/>
        </p:nvSpPr>
        <p:spPr>
          <a:xfrm>
            <a:off x="2344724" y="5333091"/>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홈플러스</a:t>
            </a:r>
          </a:p>
        </p:txBody>
      </p:sp>
      <p:sp>
        <p:nvSpPr>
          <p:cNvPr id="29" name="직사각형 28"/>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전체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전통시장은 매일 시장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5</a:t>
            </a:r>
            <a:r>
              <a:rPr lang="ko-KR" altLang="en-US" sz="1600" spc="100">
                <a:ln>
                  <a:solidFill>
                    <a:prstClr val="black">
                      <a:alpha val="20000"/>
                    </a:prstClr>
                  </a:solidFill>
                </a:ln>
                <a:solidFill>
                  <a:srgbClr val="000000"/>
                </a:solidFill>
                <a:latin typeface="NOVA Bold"/>
                <a:ea typeface="NOVA Bold"/>
                <a:cs typeface="Arial" pitchFamily="34" charset="0"/>
              </a:rPr>
              <a:t>일 시장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개로 구분되고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 시내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시내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모슬포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중문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 위치하며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총 </a:t>
            </a:r>
            <a:r>
              <a:rPr lang="en-US" altLang="ko-KR" sz="1600" spc="100">
                <a:ln>
                  <a:solidFill>
                    <a:prstClr val="black">
                      <a:alpha val="20000"/>
                    </a:prstClr>
                  </a:solidFill>
                </a:ln>
                <a:solidFill>
                  <a:srgbClr val="000000"/>
                </a:solidFill>
                <a:latin typeface="NOVA Bold"/>
                <a:ea typeface="NOVA Bold"/>
                <a:cs typeface="Arial" pitchFamily="34" charset="0"/>
              </a:rPr>
              <a:t>1,039</a:t>
            </a:r>
            <a:r>
              <a:rPr lang="ko-KR" altLang="en-US" sz="1600" spc="100">
                <a:ln>
                  <a:solidFill>
                    <a:prstClr val="black">
                      <a:alpha val="20000"/>
                    </a:prstClr>
                  </a:solidFill>
                </a:ln>
                <a:solidFill>
                  <a:srgbClr val="000000"/>
                </a:solidFill>
                <a:latin typeface="NOVA Bold"/>
                <a:ea typeface="NOVA Bold"/>
                <a:cs typeface="Arial" pitchFamily="34" charset="0"/>
              </a:rPr>
              <a:t>개 카드가맹점이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대형 마트와 경쟁함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25299192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a:t>
            </a:r>
            <a:r>
              <a:rPr lang="ko-KR" altLang="en-US" smtClean="0"/>
              <a:t>단계 활성화 방안 </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84884"/>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60848"/>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추진 근거</a:t>
            </a:r>
          </a:p>
        </p:txBody>
      </p:sp>
      <p:sp>
        <p:nvSpPr>
          <p:cNvPr id="52" name="모서리가 둥근 직사각형 51"/>
          <p:cNvSpPr/>
          <p:nvPr/>
        </p:nvSpPr>
        <p:spPr>
          <a:xfrm>
            <a:off x="6812791" y="2842079"/>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직사각형 41"/>
          <p:cNvSpPr/>
          <p:nvPr/>
        </p:nvSpPr>
        <p:spPr>
          <a:xfrm>
            <a:off x="6973746" y="479715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36" name="직사각형 35"/>
          <p:cNvSpPr/>
          <p:nvPr/>
        </p:nvSpPr>
        <p:spPr>
          <a:xfrm>
            <a:off x="6973746" y="533273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 장려</a:t>
            </a:r>
          </a:p>
        </p:txBody>
      </p:sp>
      <p:sp>
        <p:nvSpPr>
          <p:cNvPr id="37" name="직사각형 36"/>
          <p:cNvSpPr/>
          <p:nvPr/>
        </p:nvSpPr>
        <p:spPr>
          <a:xfrm>
            <a:off x="6973746" y="587279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 용이</a:t>
            </a:r>
          </a:p>
        </p:txBody>
      </p:sp>
      <p:sp>
        <p:nvSpPr>
          <p:cNvPr id="4" name="모서리가 둥근 직사각형 3"/>
          <p:cNvSpPr/>
          <p:nvPr/>
        </p:nvSpPr>
        <p:spPr>
          <a:xfrm>
            <a:off x="6840252" y="4601800"/>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TextBox 39"/>
          <p:cNvSpPr txBox="1"/>
          <p:nvPr/>
        </p:nvSpPr>
        <p:spPr>
          <a:xfrm>
            <a:off x="6960757" y="4473115"/>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45" name="TextBox 44"/>
          <p:cNvSpPr txBox="1"/>
          <p:nvPr/>
        </p:nvSpPr>
        <p:spPr>
          <a:xfrm>
            <a:off x="6924752" y="2713395"/>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r>
              <a:rPr lang="en-US" altLang="ko-KR" sz="1200">
                <a:solidFill>
                  <a:srgbClr val="000000"/>
                </a:solidFill>
                <a:latin typeface="NOVA Bold"/>
                <a:ea typeface="NOVA Bold"/>
              </a:rPr>
              <a:t>/</a:t>
            </a:r>
            <a:r>
              <a:rPr lang="ko-KR" altLang="en-US" sz="1200">
                <a:solidFill>
                  <a:srgbClr val="000000"/>
                </a:solidFill>
                <a:latin typeface="NOVA Bold"/>
                <a:ea typeface="NOVA Bold"/>
              </a:rPr>
              <a:t>단체 추진</a:t>
            </a:r>
          </a:p>
        </p:txBody>
      </p:sp>
      <p:sp>
        <p:nvSpPr>
          <p:cNvPr id="47" name="직사각형 46"/>
          <p:cNvSpPr/>
          <p:nvPr/>
        </p:nvSpPr>
        <p:spPr>
          <a:xfrm>
            <a:off x="6956807" y="316009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사업주 의식 전환 교육</a:t>
            </a:r>
          </a:p>
        </p:txBody>
      </p:sp>
      <p:sp>
        <p:nvSpPr>
          <p:cNvPr id="49" name="직사각형 48"/>
          <p:cNvSpPr/>
          <p:nvPr/>
        </p:nvSpPr>
        <p:spPr>
          <a:xfrm>
            <a:off x="6948264" y="3681028"/>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물리적 지원</a:t>
            </a:r>
          </a:p>
        </p:txBody>
      </p:sp>
      <p:sp>
        <p:nvSpPr>
          <p:cNvPr id="99" name="직사각형 98"/>
          <p:cNvSpPr/>
          <p:nvPr/>
        </p:nvSpPr>
        <p:spPr>
          <a:xfrm>
            <a:off x="154698" y="1124744"/>
            <a:ext cx="888179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타 광역시와 달리 매년 시장을 찾는 고객은 증가하는데</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이를 인당 금액 증가로 연결하기 위해서 도시 및 젊은 층 고객의 기본적인 상행위 환경을 </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단계로 시급히 갖춰야 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46" name="직사각형 45"/>
          <p:cNvSpPr/>
          <p:nvPr/>
        </p:nvSpPr>
        <p:spPr>
          <a:xfrm>
            <a:off x="313006" y="4257208"/>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현금 소지 및 사용 고객 감소하며</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젊은 고객 일수록 카드 사용률 증가</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카드 수수료가 최근 지속적으로 인하하여</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수수료로 인한 부담 감소</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매출 등 세원 노출에 대한 인식 전환 및 세금에 대한 정확한 지식 전달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영세 상인 카드 사용에 대한 물리적 지원 방안 필요</a:t>
            </a:r>
          </a:p>
        </p:txBody>
      </p:sp>
      <p:sp>
        <p:nvSpPr>
          <p:cNvPr id="53" name="직사각형 52"/>
          <p:cNvSpPr/>
          <p:nvPr/>
        </p:nvSpPr>
        <p:spPr>
          <a:xfrm>
            <a:off x="313006" y="2889056"/>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가격 미표시로 인한 고객 번거로움 강요 및 상인의 호객행위 증대</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가격 노출로 인한 상인간 및 대형마트와의 가격 경쟁력 약화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원산지 및 가격 표시로 인한 고객 신뢰도 증가로 소비활성화 도모</a:t>
            </a:r>
          </a:p>
        </p:txBody>
      </p:sp>
      <p:sp>
        <p:nvSpPr>
          <p:cNvPr id="54" name="직사각형 53"/>
          <p:cNvSpPr/>
          <p:nvPr/>
        </p:nvSpPr>
        <p:spPr>
          <a:xfrm>
            <a:off x="313006" y="5625360"/>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교환</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환불에 대한 고객 인식 및 기대치는 백화점 및 대형마트에 익숙함</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고객 요구사항 미이행으로 인한 시장 전체에 대한 신뢰도 하락 초래</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en-US" altLang="ko-KR" sz="1200" kern="0">
                <a:solidFill>
                  <a:prstClr val="black"/>
                </a:solidFill>
                <a:latin typeface="NOVA Bold"/>
                <a:ea typeface="NOVA Bold"/>
              </a:rPr>
              <a:t>SNS </a:t>
            </a:r>
            <a:r>
              <a:rPr lang="ko-KR" altLang="en-US" sz="1200" kern="0">
                <a:solidFill>
                  <a:prstClr val="black"/>
                </a:solidFill>
                <a:latin typeface="NOVA Bold"/>
                <a:ea typeface="NOVA Bold"/>
              </a:rPr>
              <a:t>및 인터넷 영향으로 일부 고객의 신뢰도 하락은 전체로 급속히 확산</a:t>
            </a:r>
            <a:endParaRPr lang="en-US" altLang="ko-KR" sz="1200" kern="0">
              <a:solidFill>
                <a:prstClr val="black"/>
              </a:solidFill>
              <a:latin typeface="NOVA Bold"/>
              <a:ea typeface="NOVA Bold"/>
            </a:endParaRPr>
          </a:p>
        </p:txBody>
      </p:sp>
      <p:sp>
        <p:nvSpPr>
          <p:cNvPr id="56" name="TextBox 55"/>
          <p:cNvSpPr txBox="1"/>
          <p:nvPr/>
        </p:nvSpPr>
        <p:spPr>
          <a:xfrm>
            <a:off x="313006" y="3969061"/>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카드 사용</a:t>
            </a:r>
          </a:p>
        </p:txBody>
      </p:sp>
      <p:sp>
        <p:nvSpPr>
          <p:cNvPr id="57" name="TextBox 56"/>
          <p:cNvSpPr txBox="1"/>
          <p:nvPr/>
        </p:nvSpPr>
        <p:spPr>
          <a:xfrm>
            <a:off x="313006" y="2600908"/>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가격 표시</a:t>
            </a:r>
          </a:p>
        </p:txBody>
      </p:sp>
      <p:sp>
        <p:nvSpPr>
          <p:cNvPr id="58" name="TextBox 57"/>
          <p:cNvSpPr txBox="1"/>
          <p:nvPr/>
        </p:nvSpPr>
        <p:spPr>
          <a:xfrm>
            <a:off x="313006" y="5337212"/>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교환</a:t>
            </a:r>
            <a:r>
              <a:rPr lang="en-US" altLang="ko-KR" sz="1400">
                <a:solidFill>
                  <a:srgbClr val="000000"/>
                </a:solidFill>
                <a:latin typeface="NOVA Bold"/>
                <a:ea typeface="NOVA Bold"/>
              </a:rPr>
              <a:t>/</a:t>
            </a:r>
            <a:r>
              <a:rPr lang="ko-KR" altLang="en-US" sz="1400">
                <a:solidFill>
                  <a:srgbClr val="000000"/>
                </a:solidFill>
                <a:latin typeface="NOVA Bold"/>
                <a:ea typeface="NOVA Bold"/>
              </a:rPr>
              <a:t>환불 용이</a:t>
            </a:r>
          </a:p>
        </p:txBody>
      </p:sp>
      <p:cxnSp>
        <p:nvCxnSpPr>
          <p:cNvPr id="13" name="직선 화살표 연결선 12"/>
          <p:cNvCxnSpPr>
            <a:stCxn id="46" idx="3"/>
            <a:endCxn id="47" idx="1"/>
          </p:cNvCxnSpPr>
          <p:nvPr/>
        </p:nvCxnSpPr>
        <p:spPr>
          <a:xfrm flipV="1">
            <a:off x="5472100" y="3371646"/>
            <a:ext cx="1484707" cy="131761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a:stCxn id="46" idx="3"/>
            <a:endCxn id="49" idx="1"/>
          </p:cNvCxnSpPr>
          <p:nvPr/>
        </p:nvCxnSpPr>
        <p:spPr>
          <a:xfrm flipV="1">
            <a:off x="5472100" y="3892577"/>
            <a:ext cx="1476164" cy="79667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46" idx="3"/>
            <a:endCxn id="36" idx="1"/>
          </p:cNvCxnSpPr>
          <p:nvPr/>
        </p:nvCxnSpPr>
        <p:spPr>
          <a:xfrm>
            <a:off x="5472100" y="4689256"/>
            <a:ext cx="1501646" cy="85503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53" idx="3"/>
            <a:endCxn id="47" idx="1"/>
          </p:cNvCxnSpPr>
          <p:nvPr/>
        </p:nvCxnSpPr>
        <p:spPr>
          <a:xfrm>
            <a:off x="5472100" y="3321104"/>
            <a:ext cx="1484707" cy="5054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a:stCxn id="53" idx="3"/>
            <a:endCxn id="42" idx="1"/>
          </p:cNvCxnSpPr>
          <p:nvPr/>
        </p:nvCxnSpPr>
        <p:spPr>
          <a:xfrm>
            <a:off x="5472100" y="3321104"/>
            <a:ext cx="1501646" cy="168759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54" idx="3"/>
            <a:endCxn id="47" idx="1"/>
          </p:cNvCxnSpPr>
          <p:nvPr/>
        </p:nvCxnSpPr>
        <p:spPr>
          <a:xfrm flipV="1">
            <a:off x="5472100" y="3371646"/>
            <a:ext cx="1484707" cy="268576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a:stCxn id="54" idx="3"/>
            <a:endCxn id="37" idx="1"/>
          </p:cNvCxnSpPr>
          <p:nvPr/>
        </p:nvCxnSpPr>
        <p:spPr>
          <a:xfrm>
            <a:off x="5472100" y="6057408"/>
            <a:ext cx="1501646" cy="2693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87924" y="5004729"/>
            <a:ext cx="1548172" cy="15234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100">
                <a:solidFill>
                  <a:srgbClr val="000000"/>
                </a:solidFill>
                <a:cs typeface="Arial Narrow" pitchFamily="34" charset="0"/>
              </a:rPr>
              <a:t>(</a:t>
            </a:r>
            <a:r>
              <a:rPr lang="ko-KR" altLang="en-US" sz="1100">
                <a:solidFill>
                  <a:srgbClr val="000000"/>
                </a:solidFill>
                <a:cs typeface="Arial Narrow" pitchFamily="34" charset="0"/>
              </a:rPr>
              <a:t>버스</a:t>
            </a:r>
            <a:r>
              <a:rPr lang="en-US" altLang="ko-KR" sz="1100">
                <a:solidFill>
                  <a:srgbClr val="000000"/>
                </a:solidFill>
                <a:cs typeface="Arial Narrow" pitchFamily="34" charset="0"/>
              </a:rPr>
              <a:t>, </a:t>
            </a:r>
            <a:r>
              <a:rPr lang="ko-KR" altLang="en-US" sz="1100">
                <a:solidFill>
                  <a:srgbClr val="000000"/>
                </a:solidFill>
                <a:cs typeface="Arial Narrow" pitchFamily="34" charset="0"/>
              </a:rPr>
              <a:t>택시 카드 결제가능</a:t>
            </a:r>
            <a:r>
              <a:rPr lang="en-US" altLang="ko-KR" sz="1100">
                <a:solidFill>
                  <a:srgbClr val="000000"/>
                </a:solidFill>
                <a:cs typeface="Arial Narrow" pitchFamily="34" charset="0"/>
              </a:rPr>
              <a:t>)</a:t>
            </a:r>
            <a:endParaRPr lang="ko-KR" altLang="en-US" sz="1100">
              <a:solidFill>
                <a:srgbClr val="000000"/>
              </a:solidFill>
              <a:cs typeface="Arial Narrow" pitchFamily="34" charset="0"/>
            </a:endParaRPr>
          </a:p>
        </p:txBody>
      </p:sp>
    </p:spTree>
    <p:extLst>
      <p:ext uri="{BB962C8B-B14F-4D97-AF65-F5344CB8AC3E}">
        <p14:creationId xmlns:p14="http://schemas.microsoft.com/office/powerpoint/2010/main" val="23952945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2</a:t>
            </a:r>
            <a:r>
              <a:rPr lang="ko-KR" altLang="en-US" smtClean="0"/>
              <a:t>단계 </a:t>
            </a:r>
            <a:r>
              <a:rPr lang="ko-KR" altLang="en-US"/>
              <a:t>활성화 방안 </a:t>
            </a:r>
            <a:endParaRPr lang="en-US" altLang="ko-KR"/>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추진 근거</a:t>
            </a:r>
          </a:p>
        </p:txBody>
      </p:sp>
      <p:sp>
        <p:nvSpPr>
          <p:cNvPr id="67" name="모서리가 둥근 직사각형 66"/>
          <p:cNvSpPr/>
          <p:nvPr/>
        </p:nvSpPr>
        <p:spPr>
          <a:xfrm>
            <a:off x="368075" y="2829507"/>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직사각형 68"/>
          <p:cNvSpPr/>
          <p:nvPr/>
        </p:nvSpPr>
        <p:spPr>
          <a:xfrm>
            <a:off x="493026" y="483315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제품 포장</a:t>
            </a:r>
          </a:p>
        </p:txBody>
      </p:sp>
      <p:sp>
        <p:nvSpPr>
          <p:cNvPr id="73" name="직사각형 72"/>
          <p:cNvSpPr/>
          <p:nvPr/>
        </p:nvSpPr>
        <p:spPr>
          <a:xfrm>
            <a:off x="493026" y="536874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개별 배송</a:t>
            </a:r>
          </a:p>
        </p:txBody>
      </p:sp>
      <p:sp>
        <p:nvSpPr>
          <p:cNvPr id="74" name="직사각형 73"/>
          <p:cNvSpPr/>
          <p:nvPr/>
        </p:nvSpPr>
        <p:spPr>
          <a:xfrm>
            <a:off x="493026" y="590880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경쟁력 있는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가격 책정</a:t>
            </a:r>
          </a:p>
        </p:txBody>
      </p:sp>
      <p:sp>
        <p:nvSpPr>
          <p:cNvPr id="75" name="모서리가 둥근 직사각형 74"/>
          <p:cNvSpPr/>
          <p:nvPr/>
        </p:nvSpPr>
        <p:spPr>
          <a:xfrm>
            <a:off x="359532" y="4637804"/>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6" name="TextBox 75"/>
          <p:cNvSpPr txBox="1"/>
          <p:nvPr/>
        </p:nvSpPr>
        <p:spPr>
          <a:xfrm>
            <a:off x="480037" y="4509119"/>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77" name="TextBox 76"/>
          <p:cNvSpPr txBox="1"/>
          <p:nvPr/>
        </p:nvSpPr>
        <p:spPr>
          <a:xfrm>
            <a:off x="480036" y="2700823"/>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상인회 추진</a:t>
            </a:r>
          </a:p>
        </p:txBody>
      </p:sp>
      <p:sp>
        <p:nvSpPr>
          <p:cNvPr id="78" name="직사각형 77"/>
          <p:cNvSpPr/>
          <p:nvPr/>
        </p:nvSpPr>
        <p:spPr>
          <a:xfrm>
            <a:off x="512091" y="314752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영업시간 변경 및 담당제 추진</a:t>
            </a:r>
          </a:p>
        </p:txBody>
      </p:sp>
      <p:sp>
        <p:nvSpPr>
          <p:cNvPr id="79" name="직사각형 78"/>
          <p:cNvSpPr/>
          <p:nvPr/>
        </p:nvSpPr>
        <p:spPr>
          <a:xfrm>
            <a:off x="503548" y="366845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과다 경쟁 및 주력 업종 선정</a:t>
            </a:r>
          </a:p>
        </p:txBody>
      </p:sp>
      <p:sp>
        <p:nvSpPr>
          <p:cNvPr id="80" name="모서리가 둥근 직사각형 79"/>
          <p:cNvSpPr/>
          <p:nvPr/>
        </p:nvSpPr>
        <p:spPr>
          <a:xfrm>
            <a:off x="7164288" y="2801600"/>
            <a:ext cx="1611637" cy="3575255"/>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1" name="TextBox 80"/>
          <p:cNvSpPr txBox="1"/>
          <p:nvPr/>
        </p:nvSpPr>
        <p:spPr>
          <a:xfrm>
            <a:off x="7276249" y="2672916"/>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p>
        </p:txBody>
      </p:sp>
      <p:sp>
        <p:nvSpPr>
          <p:cNvPr id="82" name="직사각형 81"/>
          <p:cNvSpPr/>
          <p:nvPr/>
        </p:nvSpPr>
        <p:spPr>
          <a:xfrm>
            <a:off x="7308304" y="418061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전환 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교육</a:t>
            </a:r>
          </a:p>
        </p:txBody>
      </p:sp>
      <p:sp>
        <p:nvSpPr>
          <p:cNvPr id="83" name="직사각형 82"/>
          <p:cNvSpPr/>
          <p:nvPr/>
        </p:nvSpPr>
        <p:spPr>
          <a:xfrm>
            <a:off x="7299761" y="470154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전자상거래</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인프라 구축</a:t>
            </a:r>
            <a:endParaRPr lang="en-US" altLang="ko-KR" sz="1400" kern="0">
              <a:solidFill>
                <a:prstClr val="black"/>
              </a:solidFill>
              <a:latin typeface="NOVA Bold"/>
              <a:ea typeface="NOVA Bold"/>
            </a:endParaRPr>
          </a:p>
        </p:txBody>
      </p:sp>
      <p:sp>
        <p:nvSpPr>
          <p:cNvPr id="84" name="직사각형 83"/>
          <p:cNvSpPr/>
          <p:nvPr/>
        </p:nvSpPr>
        <p:spPr>
          <a:xfrm>
            <a:off x="7299761" y="5252300"/>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화장실</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휴게실</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편의시설 구축</a:t>
            </a:r>
            <a:endParaRPr lang="en-US" altLang="ko-KR" sz="1400" kern="0">
              <a:solidFill>
                <a:prstClr val="black"/>
              </a:solidFill>
              <a:latin typeface="NOVA Bold"/>
              <a:ea typeface="NOVA Bold"/>
            </a:endParaRPr>
          </a:p>
        </p:txBody>
      </p:sp>
      <p:sp>
        <p:nvSpPr>
          <p:cNvPr id="85" name="직사각형 84"/>
          <p:cNvSpPr/>
          <p:nvPr/>
        </p:nvSpPr>
        <p:spPr>
          <a:xfrm>
            <a:off x="7289238" y="581766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국공유지 사용료 감면</a:t>
            </a:r>
            <a:endParaRPr lang="en-US" altLang="ko-KR" sz="1400" kern="0">
              <a:solidFill>
                <a:prstClr val="black"/>
              </a:solidFill>
              <a:latin typeface="NOVA Bold"/>
              <a:ea typeface="NOVA Bold"/>
            </a:endParaRPr>
          </a:p>
        </p:txBody>
      </p:sp>
      <p:sp>
        <p:nvSpPr>
          <p:cNvPr id="87" name="직사각형 86"/>
          <p:cNvSpPr/>
          <p:nvPr/>
        </p:nvSpPr>
        <p:spPr>
          <a:xfrm>
            <a:off x="7308304" y="3119618"/>
            <a:ext cx="1342670" cy="944029"/>
          </a:xfrm>
          <a:prstGeom prst="rect">
            <a:avLst/>
          </a:prstGeom>
          <a:noFill/>
          <a:ln w="19050" cap="flat" cmpd="sng" algn="ctr">
            <a:solidFill>
              <a:sysClr val="window" lastClr="FFFFFF">
                <a:lumMod val="50000"/>
              </a:sysClr>
            </a:solidFill>
            <a:prstDash val="sysDash"/>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인근 대형마트</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품목별 가격정보</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개별점포 알림</a:t>
            </a:r>
          </a:p>
        </p:txBody>
      </p:sp>
      <p:sp>
        <p:nvSpPr>
          <p:cNvPr id="99" name="직사각형 98"/>
          <p:cNvSpPr/>
          <p:nvPr/>
        </p:nvSpPr>
        <p:spPr>
          <a:xfrm>
            <a:off x="71500" y="1124744"/>
            <a:ext cx="8964996"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 활성화 방안 완료 후</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대형마트 대비 실질적 경쟁력을 갖추는 단계로 대형마트와 비교하여 단점을 보완하고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전통시장의 구조적 문제점을 고객과 시대의 눈높이에 맞게 추진해야 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46" name="직사각형 45"/>
          <p:cNvSpPr/>
          <p:nvPr/>
        </p:nvSpPr>
        <p:spPr>
          <a:xfrm>
            <a:off x="2483768" y="3177088"/>
            <a:ext cx="4150982" cy="1260023"/>
          </a:xfrm>
          <a:prstGeom prst="rect">
            <a:avLst/>
          </a:prstGeom>
          <a:noFill/>
          <a:ln w="19050" cap="flat" cmpd="sng" algn="ctr">
            <a:solidFill>
              <a:schemeClr val="bg1">
                <a:lumMod val="65000"/>
              </a:schemeClr>
            </a:solidFill>
            <a:prstDash val="solid"/>
            <a:tailEnd type="arrow" w="lg" len="med"/>
          </a:ln>
        </p:spPr>
        <p:txBody>
          <a:bodyPr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여성의 경제활동 및 맞벌이 활동 증가로 영업시간 변경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인터넷 및 스마트폰 활성화로 가격 및 제품 비교 용이</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대형마트에 익숙한 고객층을 대상으로 개별 상인이 제공할 수 있는 편의성 제공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화장실</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휴게실 등의 기본적인 편의시설 인프라 구축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가격 비교를 통해 해외 직구 및 역직구 등의 활동 증가</a:t>
            </a:r>
          </a:p>
        </p:txBody>
      </p:sp>
      <p:sp>
        <p:nvSpPr>
          <p:cNvPr id="48" name="TextBox 47"/>
          <p:cNvSpPr txBox="1"/>
          <p:nvPr/>
        </p:nvSpPr>
        <p:spPr>
          <a:xfrm>
            <a:off x="2483768" y="2888940"/>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고객의 눈높이</a:t>
            </a:r>
          </a:p>
        </p:txBody>
      </p:sp>
      <p:sp>
        <p:nvSpPr>
          <p:cNvPr id="50" name="직사각형 49"/>
          <p:cNvSpPr/>
          <p:nvPr/>
        </p:nvSpPr>
        <p:spPr>
          <a:xfrm>
            <a:off x="2483768" y="5072978"/>
            <a:ext cx="4150982" cy="1200338"/>
          </a:xfrm>
          <a:prstGeom prst="rect">
            <a:avLst/>
          </a:prstGeom>
          <a:noFill/>
          <a:ln w="19050" cap="flat" cmpd="sng" algn="ctr">
            <a:solidFill>
              <a:schemeClr val="bg1">
                <a:lumMod val="65000"/>
              </a:schemeClr>
            </a:solidFill>
            <a:prstDash val="solid"/>
            <a:tailEnd type="arrow" w="lg" len="med"/>
          </a:ln>
        </p:spPr>
        <p:txBody>
          <a:bodyPr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 간에도 경쟁 심화로 폐점되는 사례가 빈번히 발생</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시장내 사업주 노령화로 인해 업종 전환에 대한 두려움 존재</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자영업자 증대로 인해 시장내 상인간 경쟁 증가로 수익 감소</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대형마트도 인근 지역 배송 필수 및 온라인 거래 강화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인터넷</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홈쇼핑 등 신규 유통 및 상행위 채널 비중 증가</a:t>
            </a:r>
            <a:endParaRPr lang="en-US" altLang="ko-KR" sz="1200" kern="0">
              <a:solidFill>
                <a:prstClr val="black"/>
              </a:solidFill>
              <a:latin typeface="NOVA Bold"/>
              <a:ea typeface="NOVA Bold"/>
            </a:endParaRPr>
          </a:p>
        </p:txBody>
      </p:sp>
      <p:sp>
        <p:nvSpPr>
          <p:cNvPr id="51" name="TextBox 50"/>
          <p:cNvSpPr txBox="1"/>
          <p:nvPr/>
        </p:nvSpPr>
        <p:spPr>
          <a:xfrm>
            <a:off x="2494290" y="4797037"/>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시대의 눈높이</a:t>
            </a:r>
          </a:p>
        </p:txBody>
      </p:sp>
      <p:cxnSp>
        <p:nvCxnSpPr>
          <p:cNvPr id="53" name="직선 화살표 연결선 52"/>
          <p:cNvCxnSpPr>
            <a:stCxn id="46" idx="3"/>
            <a:endCxn id="87" idx="1"/>
          </p:cNvCxnSpPr>
          <p:nvPr/>
        </p:nvCxnSpPr>
        <p:spPr>
          <a:xfrm flipV="1">
            <a:off x="6634750" y="3591633"/>
            <a:ext cx="673554" cy="215467"/>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50" idx="3"/>
            <a:endCxn id="82" idx="1"/>
          </p:cNvCxnSpPr>
          <p:nvPr/>
        </p:nvCxnSpPr>
        <p:spPr>
          <a:xfrm flipV="1">
            <a:off x="6634750" y="4392160"/>
            <a:ext cx="673554" cy="1280987"/>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50" idx="3"/>
            <a:endCxn id="83" idx="1"/>
          </p:cNvCxnSpPr>
          <p:nvPr/>
        </p:nvCxnSpPr>
        <p:spPr>
          <a:xfrm flipV="1">
            <a:off x="6634750" y="4913091"/>
            <a:ext cx="665011" cy="76005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46" idx="3"/>
            <a:endCxn id="83" idx="1"/>
          </p:cNvCxnSpPr>
          <p:nvPr/>
        </p:nvCxnSpPr>
        <p:spPr>
          <a:xfrm>
            <a:off x="6634750" y="3807100"/>
            <a:ext cx="665011" cy="1105991"/>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a:stCxn id="50" idx="3"/>
            <a:endCxn id="85" idx="1"/>
          </p:cNvCxnSpPr>
          <p:nvPr/>
        </p:nvCxnSpPr>
        <p:spPr>
          <a:xfrm>
            <a:off x="6634750" y="5673147"/>
            <a:ext cx="654488" cy="35606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stCxn id="46" idx="3"/>
            <a:endCxn id="84" idx="1"/>
          </p:cNvCxnSpPr>
          <p:nvPr/>
        </p:nvCxnSpPr>
        <p:spPr>
          <a:xfrm>
            <a:off x="6634750" y="3807100"/>
            <a:ext cx="665011" cy="165674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46" idx="1"/>
            <a:endCxn id="78" idx="3"/>
          </p:cNvCxnSpPr>
          <p:nvPr/>
        </p:nvCxnSpPr>
        <p:spPr>
          <a:xfrm flipH="1" flipV="1">
            <a:off x="1854761" y="3359074"/>
            <a:ext cx="629007" cy="44802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a:stCxn id="50" idx="1"/>
            <a:endCxn id="79" idx="3"/>
          </p:cNvCxnSpPr>
          <p:nvPr/>
        </p:nvCxnSpPr>
        <p:spPr>
          <a:xfrm flipH="1" flipV="1">
            <a:off x="1846218" y="3880005"/>
            <a:ext cx="637550" cy="179314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stCxn id="46" idx="1"/>
          </p:cNvCxnSpPr>
          <p:nvPr/>
        </p:nvCxnSpPr>
        <p:spPr>
          <a:xfrm flipH="1">
            <a:off x="1854761" y="3807100"/>
            <a:ext cx="629007" cy="177318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46" idx="1"/>
            <a:endCxn id="69" idx="3"/>
          </p:cNvCxnSpPr>
          <p:nvPr/>
        </p:nvCxnSpPr>
        <p:spPr>
          <a:xfrm flipH="1">
            <a:off x="1835696" y="3807100"/>
            <a:ext cx="648072" cy="1237604"/>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46" idx="1"/>
            <a:endCxn id="74" idx="3"/>
          </p:cNvCxnSpPr>
          <p:nvPr/>
        </p:nvCxnSpPr>
        <p:spPr>
          <a:xfrm flipH="1">
            <a:off x="1835696" y="3807100"/>
            <a:ext cx="648072" cy="231325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914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3</a:t>
            </a:r>
            <a:r>
              <a:rPr lang="ko-KR" altLang="en-US" smtClean="0"/>
              <a:t>단계 </a:t>
            </a:r>
            <a:r>
              <a:rPr lang="ko-KR" altLang="en-US"/>
              <a:t>활성화 방안 </a:t>
            </a:r>
            <a:endParaRPr lang="en-US" altLang="ko-KR"/>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3</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세부 내용</a:t>
            </a:r>
          </a:p>
        </p:txBody>
      </p:sp>
      <p:sp>
        <p:nvSpPr>
          <p:cNvPr id="90" name="모서리가 둥근 직사각형 89"/>
          <p:cNvSpPr/>
          <p:nvPr/>
        </p:nvSpPr>
        <p:spPr>
          <a:xfrm>
            <a:off x="323528" y="2734067"/>
            <a:ext cx="1611637" cy="357525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TextBox 90"/>
          <p:cNvSpPr txBox="1"/>
          <p:nvPr/>
        </p:nvSpPr>
        <p:spPr>
          <a:xfrm>
            <a:off x="435489" y="2605383"/>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종합</a:t>
            </a:r>
          </a:p>
        </p:txBody>
      </p:sp>
      <p:sp>
        <p:nvSpPr>
          <p:cNvPr id="92" name="직사각형 91"/>
          <p:cNvSpPr/>
          <p:nvPr/>
        </p:nvSpPr>
        <p:spPr>
          <a:xfrm>
            <a:off x="467544" y="305208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 및 주차공간 확보</a:t>
            </a:r>
          </a:p>
        </p:txBody>
      </p:sp>
      <p:sp>
        <p:nvSpPr>
          <p:cNvPr id="93" name="직사각형 92"/>
          <p:cNvSpPr/>
          <p:nvPr/>
        </p:nvSpPr>
        <p:spPr>
          <a:xfrm>
            <a:off x="467544" y="411307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구조조정</a:t>
            </a:r>
          </a:p>
        </p:txBody>
      </p:sp>
      <p:sp>
        <p:nvSpPr>
          <p:cNvPr id="94" name="직사각형 93"/>
          <p:cNvSpPr/>
          <p:nvPr/>
        </p:nvSpPr>
        <p:spPr>
          <a:xfrm>
            <a:off x="467544" y="465313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전담자 운영</a:t>
            </a:r>
          </a:p>
        </p:txBody>
      </p:sp>
      <p:sp>
        <p:nvSpPr>
          <p:cNvPr id="95" name="직사각형 94"/>
          <p:cNvSpPr/>
          <p:nvPr/>
        </p:nvSpPr>
        <p:spPr>
          <a:xfrm>
            <a:off x="467544" y="357301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자금 및 세제</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지원</a:t>
            </a:r>
          </a:p>
        </p:txBody>
      </p:sp>
      <p:sp>
        <p:nvSpPr>
          <p:cNvPr id="96" name="직사각형 95"/>
          <p:cNvSpPr/>
          <p:nvPr/>
        </p:nvSpPr>
        <p:spPr>
          <a:xfrm>
            <a:off x="467544" y="519319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시장별 특성화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추진</a:t>
            </a:r>
          </a:p>
        </p:txBody>
      </p:sp>
      <p:sp>
        <p:nvSpPr>
          <p:cNvPr id="97" name="직사각형 96"/>
          <p:cNvSpPr/>
          <p:nvPr/>
        </p:nvSpPr>
        <p:spPr>
          <a:xfrm>
            <a:off x="467544" y="5735063"/>
            <a:ext cx="1342670" cy="423097"/>
          </a:xfrm>
          <a:prstGeom prst="rect">
            <a:avLst/>
          </a:prstGeom>
          <a:solidFill>
            <a:schemeClr val="bg1"/>
          </a:solid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및</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홍보 </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강화</a:t>
            </a:r>
          </a:p>
        </p:txBody>
      </p:sp>
      <p:sp>
        <p:nvSpPr>
          <p:cNvPr id="99" name="직사각형 98"/>
          <p:cNvSpPr/>
          <p:nvPr/>
        </p:nvSpPr>
        <p:spPr>
          <a:xfrm>
            <a:off x="107504"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 완료 </a:t>
            </a:r>
            <a:r>
              <a:rPr lang="en-US" altLang="ko-KR" sz="1600" b="1" spc="100">
                <a:ln>
                  <a:solidFill>
                    <a:prstClr val="black">
                      <a:alpha val="20000"/>
                    </a:prstClr>
                  </a:solidFill>
                </a:ln>
                <a:solidFill>
                  <a:srgbClr val="000000"/>
                </a:solidFill>
                <a:latin typeface="NOVA Bold"/>
                <a:ea typeface="NOVA Bold"/>
                <a:cs typeface="Arial" pitchFamily="34" charset="0"/>
              </a:rPr>
              <a:t>&amp; 2</a:t>
            </a:r>
            <a:r>
              <a:rPr lang="ko-KR" altLang="en-US" sz="1600" b="1" spc="100">
                <a:ln>
                  <a:solidFill>
                    <a:prstClr val="black">
                      <a:alpha val="20000"/>
                    </a:prstClr>
                  </a:solidFill>
                </a:ln>
                <a:solidFill>
                  <a:srgbClr val="000000"/>
                </a:solidFill>
                <a:latin typeface="NOVA Bold"/>
                <a:ea typeface="NOVA Bold"/>
                <a:cs typeface="Arial" pitchFamily="34" charset="0"/>
              </a:rPr>
              <a:t>단계 활성화 후</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대형마트 경쟁력을 뛰어넘는 단계로</a:t>
            </a:r>
            <a:r>
              <a:rPr lang="en-US" altLang="ko-KR" sz="1600" b="1" spc="100">
                <a:ln>
                  <a:solidFill>
                    <a:prstClr val="black">
                      <a:alpha val="20000"/>
                    </a:prstClr>
                  </a:solidFill>
                </a:ln>
                <a:solidFill>
                  <a:srgbClr val="000000"/>
                </a:solidFill>
                <a:latin typeface="NOVA Bold"/>
                <a:ea typeface="NOVA Bold"/>
                <a:cs typeface="Arial" pitchFamily="34" charset="0"/>
              </a:rPr>
              <a:t>, 1,2</a:t>
            </a:r>
            <a:r>
              <a:rPr lang="ko-KR" altLang="en-US" sz="1600" b="1" spc="100">
                <a:ln>
                  <a:solidFill>
                    <a:prstClr val="black">
                      <a:alpha val="20000"/>
                    </a:prstClr>
                  </a:solidFill>
                </a:ln>
                <a:solidFill>
                  <a:srgbClr val="000000"/>
                </a:solidFill>
                <a:latin typeface="NOVA Bold"/>
                <a:ea typeface="NOVA Bold"/>
                <a:cs typeface="Arial" pitchFamily="34" charset="0"/>
              </a:rPr>
              <a:t>단계의 추진 경험을 바탕으로 이해당사자간 적극 참여를 통해 시장별 특성을 구체화하고 지속성장 유통채널로 안착 </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50" name="직사각형 49"/>
          <p:cNvSpPr/>
          <p:nvPr/>
        </p:nvSpPr>
        <p:spPr>
          <a:xfrm>
            <a:off x="2519772" y="3043134"/>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시장 상인회</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건물 소유주</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지자체</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유관 기관 등이 협력하여 시설 현대화 및 주차공간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확보</a:t>
            </a:r>
          </a:p>
        </p:txBody>
      </p:sp>
      <p:sp>
        <p:nvSpPr>
          <p:cNvPr id="58" name="직사각형 57"/>
          <p:cNvSpPr/>
          <p:nvPr/>
        </p:nvSpPr>
        <p:spPr>
          <a:xfrm>
            <a:off x="2519772" y="356406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영세 상인 및 업종 변경에 따른 사업주 교육</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자금 지원</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세제 혜택 등의 지원</a:t>
            </a:r>
            <a:r>
              <a:rPr lang="en-US" altLang="ko-KR" sz="1200" kern="0">
                <a:solidFill>
                  <a:prstClr val="black"/>
                </a:solidFill>
                <a:latin typeface="NOVA Bold"/>
                <a:ea typeface="NOVA Bold"/>
              </a:rPr>
              <a:t> </a:t>
            </a:r>
            <a:endParaRPr lang="ko-KR" altLang="en-US" sz="1200" kern="0">
              <a:solidFill>
                <a:prstClr val="black"/>
              </a:solidFill>
              <a:latin typeface="NOVA Bold"/>
              <a:ea typeface="NOVA Bold"/>
            </a:endParaRPr>
          </a:p>
        </p:txBody>
      </p:sp>
      <p:sp>
        <p:nvSpPr>
          <p:cNvPr id="59" name="직사각형 58"/>
          <p:cNvSpPr/>
          <p:nvPr/>
        </p:nvSpPr>
        <p:spPr>
          <a:xfrm>
            <a:off x="2517800" y="4113077"/>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주변 여건 및 구매고객 특징</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그리고 시장간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업종간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상인간 협의를 통해 업종 조정</a:t>
            </a:r>
          </a:p>
        </p:txBody>
      </p:sp>
      <p:sp>
        <p:nvSpPr>
          <p:cNvPr id="61" name="직사각형 60"/>
          <p:cNvSpPr/>
          <p:nvPr/>
        </p:nvSpPr>
        <p:spPr>
          <a:xfrm>
            <a:off x="2517800" y="4648660"/>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통일된 의사결정과 시행 주체의 명확화</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전문성 등을 고려해 마케팅 전담자 지정</a:t>
            </a:r>
          </a:p>
        </p:txBody>
      </p:sp>
      <p:sp>
        <p:nvSpPr>
          <p:cNvPr id="62" name="직사각형 61"/>
          <p:cNvSpPr/>
          <p:nvPr/>
        </p:nvSpPr>
        <p:spPr>
          <a:xfrm>
            <a:off x="2519772" y="519789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시장간 경쟁을 최소화하고</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타 광역시와 달리 관광객</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국내</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중국</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을 고려한 특성화 추진</a:t>
            </a:r>
          </a:p>
        </p:txBody>
      </p:sp>
      <p:sp>
        <p:nvSpPr>
          <p:cNvPr id="63" name="직사각형 62"/>
          <p:cNvSpPr/>
          <p:nvPr/>
        </p:nvSpPr>
        <p:spPr>
          <a:xfrm>
            <a:off x="2519772" y="573795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공동구매</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공동보관 등의 협업화 및 지속적인 온</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오프라인 마케팅</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홍보 활동 추진</a:t>
            </a:r>
          </a:p>
        </p:txBody>
      </p:sp>
      <p:cxnSp>
        <p:nvCxnSpPr>
          <p:cNvPr id="64" name="직선 화살표 연결선 63"/>
          <p:cNvCxnSpPr>
            <a:stCxn id="95" idx="3"/>
            <a:endCxn id="58" idx="1"/>
          </p:cNvCxnSpPr>
          <p:nvPr/>
        </p:nvCxnSpPr>
        <p:spPr>
          <a:xfrm flipV="1">
            <a:off x="1810214" y="3780090"/>
            <a:ext cx="709558" cy="4475"/>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stCxn id="92" idx="3"/>
            <a:endCxn id="50" idx="1"/>
          </p:cNvCxnSpPr>
          <p:nvPr/>
        </p:nvCxnSpPr>
        <p:spPr>
          <a:xfrm flipV="1">
            <a:off x="1810214" y="3259158"/>
            <a:ext cx="709558" cy="447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a:stCxn id="93" idx="3"/>
            <a:endCxn id="59" idx="1"/>
          </p:cNvCxnSpPr>
          <p:nvPr/>
        </p:nvCxnSpPr>
        <p:spPr>
          <a:xfrm>
            <a:off x="1810214" y="4324625"/>
            <a:ext cx="707586" cy="447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94" idx="3"/>
            <a:endCxn id="61" idx="1"/>
          </p:cNvCxnSpPr>
          <p:nvPr/>
        </p:nvCxnSpPr>
        <p:spPr>
          <a:xfrm flipV="1">
            <a:off x="1810214" y="4864684"/>
            <a:ext cx="707586" cy="1"/>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a:stCxn id="96" idx="3"/>
            <a:endCxn id="62" idx="1"/>
          </p:cNvCxnSpPr>
          <p:nvPr/>
        </p:nvCxnSpPr>
        <p:spPr>
          <a:xfrm>
            <a:off x="1810214" y="5404745"/>
            <a:ext cx="709558" cy="9175"/>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97" idx="3"/>
            <a:endCxn id="63" idx="1"/>
          </p:cNvCxnSpPr>
          <p:nvPr/>
        </p:nvCxnSpPr>
        <p:spPr>
          <a:xfrm>
            <a:off x="1810214" y="5946612"/>
            <a:ext cx="709558" cy="736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3446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400" kern="0">
              <a:solidFill>
                <a:srgbClr val="FF0000"/>
              </a:solidFill>
              <a:latin typeface="NOVA Bold" panose="00000800000000000000" pitchFamily="2" charset="-127"/>
              <a:ea typeface="NOVA Bold" panose="00000800000000000000" pitchFamily="2" charset="-127"/>
              <a:cs typeface="Arial" pitchFamily="34" charset="0"/>
            </a:endParaRPr>
          </a:p>
        </p:txBody>
      </p:sp>
      <p:sp>
        <p:nvSpPr>
          <p:cNvPr id="10" name="제목 3"/>
          <p:cNvSpPr>
            <a:spLocks noGrp="1"/>
          </p:cNvSpPr>
          <p:nvPr>
            <p:ph type="ctrTitle"/>
          </p:nvPr>
        </p:nvSpPr>
        <p:spPr>
          <a:xfrm>
            <a:off x="1115616" y="2204864"/>
            <a:ext cx="6692280" cy="1123384"/>
          </a:xfrm>
        </p:spPr>
        <p:txBody>
          <a:bodyPr/>
          <a:lstStyle/>
          <a:p>
            <a:pPr algn="ctr"/>
            <a:r>
              <a:rPr lang="ko-KR" altLang="en-US" smtClean="0"/>
              <a:t>주제 </a:t>
            </a:r>
            <a:r>
              <a:rPr lang="en-US" altLang="ko-KR" smtClean="0"/>
              <a:t>II. </a:t>
            </a:r>
            <a:r>
              <a:rPr lang="ko-KR" altLang="en-US"/>
              <a:t>제주도 지역별 소비패턴 </a:t>
            </a:r>
            <a:r>
              <a:rPr lang="ko-KR" altLang="en-US" smtClean="0"/>
              <a:t> 특징 </a:t>
            </a:r>
            <a:r>
              <a:rPr lang="ko-KR" altLang="en-US"/>
              <a:t>및 트렌드 </a:t>
            </a:r>
            <a:r>
              <a:rPr lang="ko-KR" altLang="en-US" smtClean="0"/>
              <a:t>분석</a:t>
            </a:r>
            <a:endParaRPr lang="ko-KR" altLang="en-US"/>
          </a:p>
        </p:txBody>
      </p:sp>
    </p:spTree>
    <p:extLst>
      <p:ext uri="{BB962C8B-B14F-4D97-AF65-F5344CB8AC3E}">
        <p14:creationId xmlns:p14="http://schemas.microsoft.com/office/powerpoint/2010/main" val="398700229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목차</a:t>
            </a:r>
            <a:endParaRPr lang="ko-KR" altLang="en-US"/>
          </a:p>
        </p:txBody>
      </p:sp>
      <p:sp>
        <p:nvSpPr>
          <p:cNvPr id="19" name="TextBox 18"/>
          <p:cNvSpPr txBox="1"/>
          <p:nvPr/>
        </p:nvSpPr>
        <p:spPr>
          <a:xfrm>
            <a:off x="1331640" y="1338905"/>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63799" y="1329177"/>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31640" y="2866813"/>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데이터 분석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2" name="직선 연결선 21"/>
          <p:cNvCxnSpPr/>
          <p:nvPr/>
        </p:nvCxnSpPr>
        <p:spPr>
          <a:xfrm flipH="1">
            <a:off x="4061485" y="2627037"/>
            <a:ext cx="0" cy="202609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88248" y="2591033"/>
            <a:ext cx="4236179" cy="2062103"/>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소비패턴 총괄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북부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남부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동부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서부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4" name="TextBox 23"/>
          <p:cNvSpPr txBox="1"/>
          <p:nvPr/>
        </p:nvSpPr>
        <p:spPr>
          <a:xfrm>
            <a:off x="4217580" y="1232756"/>
            <a:ext cx="3702792"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a:t>
            </a:r>
            <a:r>
              <a:rPr lang="en-US" altLang="ko-KR" sz="1600">
                <a:solidFill>
                  <a:srgbClr val="000000"/>
                </a:solidFill>
                <a:latin typeface="NOVA Bold" panose="00000800000000000000" pitchFamily="2" charset="-127"/>
                <a:ea typeface="NOVA Bold" panose="00000800000000000000" pitchFamily="2" charset="-127"/>
              </a:rPr>
              <a:t>4</a:t>
            </a:r>
            <a:r>
              <a:rPr lang="ko-KR" altLang="en-US" sz="1600">
                <a:solidFill>
                  <a:srgbClr val="000000"/>
                </a:solidFill>
                <a:latin typeface="NOVA Bold" panose="00000800000000000000" pitchFamily="2" charset="-127"/>
                <a:ea typeface="NOVA Bold" panose="00000800000000000000" pitchFamily="2" charset="-127"/>
              </a:rPr>
              <a:t>대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5" name="TextBox 24"/>
          <p:cNvSpPr txBox="1"/>
          <p:nvPr/>
        </p:nvSpPr>
        <p:spPr>
          <a:xfrm>
            <a:off x="1331640" y="5170584"/>
            <a:ext cx="2250937"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smtClean="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6" name="직선 연결선 25"/>
          <p:cNvCxnSpPr/>
          <p:nvPr/>
        </p:nvCxnSpPr>
        <p:spPr>
          <a:xfrm flipH="1">
            <a:off x="4061485" y="5146264"/>
            <a:ext cx="0" cy="7670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88249" y="5033035"/>
            <a:ext cx="4236178"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트렌드 전망 및 제언</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4255823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15616" y="2826660"/>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236" y="2744924"/>
            <a:ext cx="4066147" cy="843308"/>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8"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Tree>
    <p:extLst>
      <p:ext uri="{BB962C8B-B14F-4D97-AF65-F5344CB8AC3E}">
        <p14:creationId xmlns:p14="http://schemas.microsoft.com/office/powerpoint/2010/main" val="14133866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107504" y="1196752"/>
            <a:ext cx="9001000" cy="165618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en-US" altLang="ko-KR" sz="1600" spc="100">
              <a:ln>
                <a:solidFill>
                  <a:prstClr val="black">
                    <a:alpha val="20000"/>
                  </a:prstClr>
                </a:solidFill>
              </a:ln>
              <a:solidFill>
                <a:srgbClr val="000000"/>
              </a:solidFill>
              <a:latin typeface="Calibri"/>
              <a:ea typeface="NOVA Bold"/>
              <a:cs typeface="Arial" pitchFamily="34" charset="0"/>
            </a:endParaRPr>
          </a:p>
        </p:txBody>
      </p:sp>
      <p:grpSp>
        <p:nvGrpSpPr>
          <p:cNvPr id="2" name="그룹 1"/>
          <p:cNvGrpSpPr/>
          <p:nvPr/>
        </p:nvGrpSpPr>
        <p:grpSpPr>
          <a:xfrm>
            <a:off x="1222982" y="3104964"/>
            <a:ext cx="6554020" cy="2766443"/>
            <a:chOff x="1222982" y="3104964"/>
            <a:chExt cx="6554020" cy="2766443"/>
          </a:xfrm>
        </p:grpSpPr>
        <p:grpSp>
          <p:nvGrpSpPr>
            <p:cNvPr id="62" name="그룹 61"/>
            <p:cNvGrpSpPr/>
            <p:nvPr/>
          </p:nvGrpSpPr>
          <p:grpSpPr>
            <a:xfrm>
              <a:off x="2265806" y="3284540"/>
              <a:ext cx="4897513" cy="2437693"/>
              <a:chOff x="971550" y="2060575"/>
              <a:chExt cx="7889129" cy="3825875"/>
            </a:xfrm>
          </p:grpSpPr>
          <p:grpSp>
            <p:nvGrpSpPr>
              <p:cNvPr id="63" name="그룹 37"/>
              <p:cNvGrpSpPr/>
              <p:nvPr/>
            </p:nvGrpSpPr>
            <p:grpSpPr>
              <a:xfrm>
                <a:off x="971550" y="2060575"/>
                <a:ext cx="7042150" cy="3825875"/>
                <a:chOff x="945001" y="1292086"/>
                <a:chExt cx="7447903" cy="4045872"/>
              </a:xfrm>
            </p:grpSpPr>
            <p:sp>
              <p:nvSpPr>
                <p:cNvPr id="78" name="자유형 77"/>
                <p:cNvSpPr/>
                <p:nvPr/>
              </p:nvSpPr>
              <p:spPr>
                <a:xfrm>
                  <a:off x="945001" y="4114124"/>
                  <a:ext cx="142713" cy="109121"/>
                </a:xfrm>
                <a:custGeom>
                  <a:avLst/>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79" name="자유형 78"/>
                <p:cNvSpPr/>
                <p:nvPr/>
              </p:nvSpPr>
              <p:spPr>
                <a:xfrm>
                  <a:off x="1769375" y="2950726"/>
                  <a:ext cx="95701" cy="77224"/>
                </a:xfrm>
                <a:custGeom>
                  <a:avLst/>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0" name="자유형 79"/>
                <p:cNvSpPr/>
                <p:nvPr/>
              </p:nvSpPr>
              <p:spPr>
                <a:xfrm>
                  <a:off x="1383212" y="1721855"/>
                  <a:ext cx="510406" cy="463345"/>
                </a:xfrm>
                <a:custGeom>
                  <a:avLst/>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1" name="자유형 80"/>
                <p:cNvSpPr/>
                <p:nvPr/>
              </p:nvSpPr>
              <p:spPr>
                <a:xfrm>
                  <a:off x="1039023" y="1508650"/>
                  <a:ext cx="273672" cy="275321"/>
                </a:xfrm>
                <a:custGeom>
                  <a:avLst/>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2" name="자유형 81"/>
                <p:cNvSpPr/>
                <p:nvPr/>
              </p:nvSpPr>
              <p:spPr>
                <a:xfrm>
                  <a:off x="4779764" y="5136504"/>
                  <a:ext cx="77233" cy="58758"/>
                </a:xfrm>
                <a:custGeom>
                  <a:avLst/>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3" name="자유형 82"/>
                <p:cNvSpPr/>
                <p:nvPr/>
              </p:nvSpPr>
              <p:spPr>
                <a:xfrm>
                  <a:off x="4994672" y="5029062"/>
                  <a:ext cx="88986" cy="55400"/>
                </a:xfrm>
                <a:custGeom>
                  <a:avLst/>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4" name="자유형 83"/>
                <p:cNvSpPr/>
                <p:nvPr/>
              </p:nvSpPr>
              <p:spPr>
                <a:xfrm>
                  <a:off x="8157848" y="1941776"/>
                  <a:ext cx="235056" cy="293787"/>
                </a:xfrm>
                <a:custGeom>
                  <a:avLst/>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5" name="자유형 84"/>
                <p:cNvSpPr/>
                <p:nvPr/>
              </p:nvSpPr>
              <p:spPr>
                <a:xfrm>
                  <a:off x="4608510" y="1438141"/>
                  <a:ext cx="1548009" cy="1918851"/>
                </a:xfrm>
                <a:custGeom>
                  <a:avLst/>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6" name="자유형 85"/>
                <p:cNvSpPr/>
                <p:nvPr/>
              </p:nvSpPr>
              <p:spPr>
                <a:xfrm>
                  <a:off x="5931537" y="1292086"/>
                  <a:ext cx="2090316" cy="1658640"/>
                </a:xfrm>
                <a:custGeom>
                  <a:avLst/>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7" name="자유형 86"/>
                <p:cNvSpPr/>
                <p:nvPr/>
              </p:nvSpPr>
              <p:spPr>
                <a:xfrm>
                  <a:off x="2090057" y="2133158"/>
                  <a:ext cx="1568156" cy="1566306"/>
                </a:xfrm>
                <a:custGeom>
                  <a:avLst/>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8" name="자유형 87"/>
                <p:cNvSpPr/>
                <p:nvPr/>
              </p:nvSpPr>
              <p:spPr>
                <a:xfrm>
                  <a:off x="1163267" y="2838248"/>
                  <a:ext cx="1561440" cy="1306095"/>
                </a:xfrm>
                <a:custGeom>
                  <a:avLst/>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9" name="자유형 88"/>
                <p:cNvSpPr/>
                <p:nvPr/>
              </p:nvSpPr>
              <p:spPr>
                <a:xfrm>
                  <a:off x="1156551" y="3741434"/>
                  <a:ext cx="1497640" cy="1596524"/>
                </a:xfrm>
                <a:custGeom>
                  <a:avLst/>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0" name="자유형 89"/>
                <p:cNvSpPr/>
                <p:nvPr/>
              </p:nvSpPr>
              <p:spPr>
                <a:xfrm>
                  <a:off x="2476220" y="3511440"/>
                  <a:ext cx="1173599" cy="1405144"/>
                </a:xfrm>
                <a:custGeom>
                  <a:avLst/>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1" name="자유형 90"/>
                <p:cNvSpPr/>
                <p:nvPr/>
              </p:nvSpPr>
              <p:spPr>
                <a:xfrm>
                  <a:off x="6515818" y="1971994"/>
                  <a:ext cx="1783064" cy="2125342"/>
                </a:xfrm>
                <a:custGeom>
                  <a:avLst/>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2" name="자유형 91"/>
                <p:cNvSpPr/>
                <p:nvPr/>
              </p:nvSpPr>
              <p:spPr>
                <a:xfrm>
                  <a:off x="4620263" y="3217653"/>
                  <a:ext cx="1984540" cy="1656960"/>
                </a:xfrm>
                <a:custGeom>
                  <a:avLst/>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3" name="자유형 92"/>
                <p:cNvSpPr/>
                <p:nvPr/>
              </p:nvSpPr>
              <p:spPr>
                <a:xfrm>
                  <a:off x="5212938" y="2641829"/>
                  <a:ext cx="2097032" cy="1740901"/>
                </a:xfrm>
                <a:custGeom>
                  <a:avLst/>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4" name="자유형 93"/>
                <p:cNvSpPr/>
                <p:nvPr/>
              </p:nvSpPr>
              <p:spPr>
                <a:xfrm>
                  <a:off x="2916110" y="1899806"/>
                  <a:ext cx="1704153" cy="1661997"/>
                </a:xfrm>
                <a:custGeom>
                  <a:avLst/>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5" name="자유형 94"/>
                <p:cNvSpPr/>
                <p:nvPr/>
              </p:nvSpPr>
              <p:spPr>
                <a:xfrm>
                  <a:off x="3131018" y="3331810"/>
                  <a:ext cx="2016441" cy="1680463"/>
                </a:xfrm>
                <a:custGeom>
                  <a:avLst/>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6" name="자유형 95"/>
                <p:cNvSpPr/>
                <p:nvPr/>
              </p:nvSpPr>
              <p:spPr>
                <a:xfrm>
                  <a:off x="3817716" y="1626165"/>
                  <a:ext cx="1366680" cy="1734184"/>
                </a:xfrm>
                <a:custGeom>
                  <a:avLst/>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grpSp>
          <p:sp>
            <p:nvSpPr>
              <p:cNvPr id="64" name="TextBox 38"/>
              <p:cNvSpPr txBox="1">
                <a:spLocks noChangeArrowheads="1"/>
              </p:cNvSpPr>
              <p:nvPr/>
            </p:nvSpPr>
            <p:spPr bwMode="auto">
              <a:xfrm>
                <a:off x="4001696" y="2968624"/>
                <a:ext cx="783420"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제주</a:t>
                </a:r>
              </a:p>
            </p:txBody>
          </p:sp>
          <p:sp>
            <p:nvSpPr>
              <p:cNvPr id="65" name="TextBox 40"/>
              <p:cNvSpPr txBox="1">
                <a:spLocks noChangeArrowheads="1"/>
              </p:cNvSpPr>
              <p:nvPr/>
            </p:nvSpPr>
            <p:spPr bwMode="auto">
              <a:xfrm>
                <a:off x="4815093" y="2895601"/>
                <a:ext cx="1015901" cy="62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조천읍</a:t>
                </a: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6" name="TextBox 41"/>
              <p:cNvSpPr txBox="1">
                <a:spLocks noChangeArrowheads="1"/>
              </p:cNvSpPr>
              <p:nvPr/>
            </p:nvSpPr>
            <p:spPr bwMode="auto">
              <a:xfrm>
                <a:off x="5915702" y="2608263"/>
                <a:ext cx="1013836" cy="20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구좌읍</a:t>
                </a: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7" name="TextBox 42"/>
              <p:cNvSpPr txBox="1">
                <a:spLocks noChangeArrowheads="1"/>
              </p:cNvSpPr>
              <p:nvPr/>
            </p:nvSpPr>
            <p:spPr bwMode="auto">
              <a:xfrm>
                <a:off x="6453865" y="3543300"/>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성산읍</a:t>
                </a:r>
                <a:endParaRPr lang="ko-KR" altLang="en-US" sz="1000">
                  <a:solidFill>
                    <a:srgbClr val="000000"/>
                  </a:solidFill>
                  <a:latin typeface="NOVA Medium" pitchFamily="2" charset="-127"/>
                  <a:ea typeface="NOVA Medium" pitchFamily="2" charset="-127"/>
                </a:endParaRPr>
              </a:p>
            </p:txBody>
          </p:sp>
          <p:sp>
            <p:nvSpPr>
              <p:cNvPr id="68" name="TextBox 43"/>
              <p:cNvSpPr txBox="1">
                <a:spLocks noChangeArrowheads="1"/>
              </p:cNvSpPr>
              <p:nvPr/>
            </p:nvSpPr>
            <p:spPr bwMode="auto">
              <a:xfrm>
                <a:off x="5360077" y="3779840"/>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표선면</a:t>
                </a:r>
              </a:p>
            </p:txBody>
          </p:sp>
          <p:sp>
            <p:nvSpPr>
              <p:cNvPr id="69" name="TextBox 44"/>
              <p:cNvSpPr txBox="1">
                <a:spLocks noChangeArrowheads="1"/>
              </p:cNvSpPr>
              <p:nvPr/>
            </p:nvSpPr>
            <p:spPr bwMode="auto">
              <a:xfrm>
                <a:off x="4848430" y="4408488"/>
                <a:ext cx="1015898"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남원읍</a:t>
                </a:r>
              </a:p>
            </p:txBody>
          </p:sp>
          <p:sp>
            <p:nvSpPr>
              <p:cNvPr id="70" name="TextBox 45"/>
              <p:cNvSpPr txBox="1">
                <a:spLocks noChangeArrowheads="1"/>
              </p:cNvSpPr>
              <p:nvPr/>
            </p:nvSpPr>
            <p:spPr bwMode="auto">
              <a:xfrm>
                <a:off x="3560302" y="4594883"/>
                <a:ext cx="923260"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서귀포</a:t>
                </a:r>
                <a:endParaRPr lang="en-US" altLang="ko-KR" sz="1000">
                  <a:solidFill>
                    <a:srgbClr val="FFFFFF"/>
                  </a:solidFill>
                  <a:latin typeface="NOVA Medium" pitchFamily="2" charset="-127"/>
                  <a:ea typeface="NOVA Medium" pitchFamily="2" charset="-127"/>
                </a:endParaRPr>
              </a:p>
            </p:txBody>
          </p:sp>
          <p:sp>
            <p:nvSpPr>
              <p:cNvPr id="71" name="TextBox 46"/>
              <p:cNvSpPr txBox="1">
                <a:spLocks noChangeArrowheads="1"/>
              </p:cNvSpPr>
              <p:nvPr/>
            </p:nvSpPr>
            <p:spPr bwMode="auto">
              <a:xfrm>
                <a:off x="2410031" y="4445000"/>
                <a:ext cx="1015898"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안덕면</a:t>
                </a:r>
              </a:p>
            </p:txBody>
          </p:sp>
          <p:sp>
            <p:nvSpPr>
              <p:cNvPr id="72" name="TextBox 47"/>
              <p:cNvSpPr txBox="1">
                <a:spLocks noChangeArrowheads="1"/>
              </p:cNvSpPr>
              <p:nvPr/>
            </p:nvSpPr>
            <p:spPr bwMode="auto">
              <a:xfrm>
                <a:off x="2193013" y="3511552"/>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한림읍</a:t>
                </a:r>
              </a:p>
            </p:txBody>
          </p:sp>
          <p:sp>
            <p:nvSpPr>
              <p:cNvPr id="73" name="TextBox 48"/>
              <p:cNvSpPr txBox="1">
                <a:spLocks noChangeArrowheads="1"/>
              </p:cNvSpPr>
              <p:nvPr/>
            </p:nvSpPr>
            <p:spPr bwMode="auto">
              <a:xfrm>
                <a:off x="2934378" y="3321051"/>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애월읍</a:t>
                </a:r>
              </a:p>
            </p:txBody>
          </p:sp>
          <p:sp>
            <p:nvSpPr>
              <p:cNvPr id="74" name="TextBox 49"/>
              <p:cNvSpPr txBox="1">
                <a:spLocks noChangeArrowheads="1"/>
              </p:cNvSpPr>
              <p:nvPr/>
            </p:nvSpPr>
            <p:spPr bwMode="auto">
              <a:xfrm>
                <a:off x="1473877" y="4070349"/>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한경면</a:t>
                </a:r>
              </a:p>
            </p:txBody>
          </p:sp>
          <p:sp>
            <p:nvSpPr>
              <p:cNvPr id="75" name="TextBox 50"/>
              <p:cNvSpPr txBox="1">
                <a:spLocks noChangeArrowheads="1"/>
              </p:cNvSpPr>
              <p:nvPr/>
            </p:nvSpPr>
            <p:spPr bwMode="auto">
              <a:xfrm>
                <a:off x="1381803" y="4841876"/>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대정읍</a:t>
                </a:r>
              </a:p>
            </p:txBody>
          </p:sp>
          <p:sp>
            <p:nvSpPr>
              <p:cNvPr id="76" name="TextBox 51"/>
              <p:cNvSpPr txBox="1">
                <a:spLocks noChangeArrowheads="1"/>
              </p:cNvSpPr>
              <p:nvPr/>
            </p:nvSpPr>
            <p:spPr bwMode="auto">
              <a:xfrm>
                <a:off x="7868746" y="2438399"/>
                <a:ext cx="992433"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우도면</a:t>
                </a:r>
              </a:p>
            </p:txBody>
          </p:sp>
          <p:sp>
            <p:nvSpPr>
              <p:cNvPr id="77" name="TextBox 52"/>
              <p:cNvSpPr txBox="1">
                <a:spLocks noChangeArrowheads="1"/>
              </p:cNvSpPr>
              <p:nvPr/>
            </p:nvSpPr>
            <p:spPr bwMode="auto">
              <a:xfrm>
                <a:off x="1203032" y="2087564"/>
                <a:ext cx="1010253"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추자면</a:t>
                </a:r>
              </a:p>
            </p:txBody>
          </p:sp>
        </p:grpSp>
        <p:sp>
          <p:nvSpPr>
            <p:cNvPr id="97" name="직사각형 96"/>
            <p:cNvSpPr/>
            <p:nvPr/>
          </p:nvSpPr>
          <p:spPr>
            <a:xfrm>
              <a:off x="3203202" y="3104964"/>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북부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8" name="직사각형 97"/>
            <p:cNvSpPr/>
            <p:nvPr/>
          </p:nvSpPr>
          <p:spPr>
            <a:xfrm>
              <a:off x="4175310" y="5553236"/>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남부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9" name="직사각형 98"/>
            <p:cNvSpPr/>
            <p:nvPr/>
          </p:nvSpPr>
          <p:spPr>
            <a:xfrm>
              <a:off x="6480212" y="3927191"/>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동부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0" name="직사각형 99"/>
            <p:cNvSpPr/>
            <p:nvPr/>
          </p:nvSpPr>
          <p:spPr>
            <a:xfrm>
              <a:off x="1222982" y="4401108"/>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서부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grpSp>
      <p:sp>
        <p:nvSpPr>
          <p:cNvPr id="101" name="텍스트 개체 틀 1"/>
          <p:cNvSpPr>
            <a:spLocks noGrp="1"/>
          </p:cNvSpPr>
          <p:nvPr>
            <p:ph type="body" sz="quarter" idx="12"/>
          </p:nvPr>
        </p:nvSpPr>
        <p:spPr>
          <a:xfrm>
            <a:off x="250828" y="509931"/>
            <a:ext cx="8137599" cy="284693"/>
          </a:xfrm>
        </p:spPr>
        <p:txBody>
          <a:bodyPr/>
          <a:lstStyle/>
          <a:p>
            <a:r>
              <a:rPr lang="ko-KR" altLang="en-US" smtClean="0"/>
              <a:t>지역 정의 및 구분</a:t>
            </a:r>
            <a:r>
              <a:rPr lang="en-US" altLang="ko-KR" smtClean="0"/>
              <a:t>(Type A)</a:t>
            </a:r>
            <a:endParaRPr lang="ko-KR" altLang="en-US"/>
          </a:p>
        </p:txBody>
      </p:sp>
      <p:sp>
        <p:nvSpPr>
          <p:cNvPr id="102" name="제목 2"/>
          <p:cNvSpPr>
            <a:spLocks noGrp="1"/>
          </p:cNvSpPr>
          <p:nvPr>
            <p:ph type="title"/>
          </p:nvPr>
        </p:nvSpPr>
        <p:spPr>
          <a:xfrm>
            <a:off x="226706" y="188640"/>
            <a:ext cx="8136880" cy="274859"/>
          </a:xfrm>
        </p:spPr>
        <p:txBody>
          <a:bodyPr/>
          <a:lstStyle/>
          <a:p>
            <a:r>
              <a:rPr lang="ko-KR" altLang="en-US" smtClean="0"/>
              <a:t>      제주도 지역 구분</a:t>
            </a:r>
            <a:endParaRPr lang="ko-KR" altLang="en-US"/>
          </a:p>
        </p:txBody>
      </p:sp>
      <p:sp>
        <p:nvSpPr>
          <p:cNvPr id="103" name="모서리가 둥근 직사각형 102"/>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5" name="직사각형 104"/>
          <p:cNvSpPr/>
          <p:nvPr/>
        </p:nvSpPr>
        <p:spPr>
          <a:xfrm>
            <a:off x="226706" y="1124744"/>
            <a:ext cx="8629770" cy="18787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동지역과 애월읍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조천읍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 포함한 제주 북부 중앙의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서귀포시 동지역과 안덕면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남원읍을 포함한 제주 남부 중앙의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구좌읍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우도면과 서귀포시 성산읍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표선면으로 이루어진 제주 동부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한경면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한림읍과 서귀포시 대정읍으로 이루어진 제주 서부 지역</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07" name="모서리가 둥근 직사각형 106"/>
          <p:cNvSpPr/>
          <p:nvPr/>
        </p:nvSpPr>
        <p:spPr>
          <a:xfrm>
            <a:off x="262710" y="2816932"/>
            <a:ext cx="8485754" cy="349238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323528" y="5949281"/>
            <a:ext cx="820891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전체적인 분석은 </a:t>
            </a:r>
            <a:r>
              <a:rPr lang="en-US" altLang="ko-KR" sz="1050" spc="100">
                <a:ln>
                  <a:solidFill>
                    <a:prstClr val="black">
                      <a:alpha val="20000"/>
                    </a:prstClr>
                  </a:solidFill>
                </a:ln>
                <a:solidFill>
                  <a:srgbClr val="000000">
                    <a:lumMod val="75000"/>
                    <a:lumOff val="25000"/>
                  </a:srgbClr>
                </a:solidFill>
                <a:cs typeface="Arial" pitchFamily="34" charset="0"/>
              </a:rPr>
              <a:t>Type A</a:t>
            </a:r>
            <a:r>
              <a:rPr lang="ko-KR" altLang="en-US" sz="1050" spc="100">
                <a:ln>
                  <a:solidFill>
                    <a:prstClr val="black">
                      <a:alpha val="20000"/>
                    </a:prstClr>
                  </a:solidFill>
                </a:ln>
                <a:solidFill>
                  <a:srgbClr val="000000">
                    <a:lumMod val="75000"/>
                    <a:lumOff val="25000"/>
                  </a:srgbClr>
                </a:solidFill>
                <a:cs typeface="Arial" pitchFamily="34" charset="0"/>
              </a:rPr>
              <a:t>를 기준으로 진행하였고</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지역별 비교가 필요한 부분에서 </a:t>
            </a:r>
            <a:r>
              <a:rPr lang="en-US" altLang="ko-KR" sz="1050" spc="100">
                <a:ln>
                  <a:solidFill>
                    <a:prstClr val="black">
                      <a:alpha val="20000"/>
                    </a:prstClr>
                  </a:solidFill>
                </a:ln>
                <a:solidFill>
                  <a:srgbClr val="000000">
                    <a:lumMod val="75000"/>
                    <a:lumOff val="25000"/>
                  </a:srgbClr>
                </a:solidFill>
                <a:cs typeface="Arial" pitchFamily="34" charset="0"/>
              </a:rPr>
              <a:t>Type B</a:t>
            </a:r>
            <a:r>
              <a:rPr lang="ko-KR" altLang="en-US" sz="1050" spc="100">
                <a:ln>
                  <a:solidFill>
                    <a:prstClr val="black">
                      <a:alpha val="20000"/>
                    </a:prstClr>
                  </a:solidFill>
                </a:ln>
                <a:solidFill>
                  <a:srgbClr val="000000">
                    <a:lumMod val="75000"/>
                    <a:lumOff val="25000"/>
                  </a:srgbClr>
                </a:solidFill>
                <a:cs typeface="Arial" pitchFamily="34" charset="0"/>
              </a:rPr>
              <a:t>를 병행 분석하였음</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2325710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107504" y="1196752"/>
            <a:ext cx="9001000" cy="165618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en-US" altLang="ko-KR" sz="1600" spc="100">
              <a:ln>
                <a:solidFill>
                  <a:prstClr val="black">
                    <a:alpha val="20000"/>
                  </a:prstClr>
                </a:solidFill>
              </a:ln>
              <a:solidFill>
                <a:srgbClr val="000000"/>
              </a:solidFill>
              <a:latin typeface="Calibri"/>
              <a:ea typeface="NOVA Bold"/>
              <a:cs typeface="Arial" pitchFamily="34" charset="0"/>
            </a:endParaRPr>
          </a:p>
        </p:txBody>
      </p:sp>
      <p:sp>
        <p:nvSpPr>
          <p:cNvPr id="78" name="자유형 77"/>
          <p:cNvSpPr/>
          <p:nvPr/>
        </p:nvSpPr>
        <p:spPr bwMode="auto">
          <a:xfrm>
            <a:off x="2265806" y="4984856"/>
            <a:ext cx="83769" cy="65747"/>
          </a:xfrm>
          <a:custGeom>
            <a:avLst/>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79" name="자유형 78"/>
          <p:cNvSpPr/>
          <p:nvPr/>
        </p:nvSpPr>
        <p:spPr bwMode="auto">
          <a:xfrm>
            <a:off x="2749691" y="4283893"/>
            <a:ext cx="56174" cy="46529"/>
          </a:xfrm>
          <a:custGeom>
            <a:avLst/>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0" name="자유형 79"/>
          <p:cNvSpPr/>
          <p:nvPr/>
        </p:nvSpPr>
        <p:spPr bwMode="auto">
          <a:xfrm>
            <a:off x="2523024" y="3543482"/>
            <a:ext cx="299594" cy="279172"/>
          </a:xfrm>
          <a:custGeom>
            <a:avLst/>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1" name="자유형 80"/>
          <p:cNvSpPr/>
          <p:nvPr/>
        </p:nvSpPr>
        <p:spPr bwMode="auto">
          <a:xfrm>
            <a:off x="2320994" y="3415023"/>
            <a:ext cx="160638" cy="165885"/>
          </a:xfrm>
          <a:custGeom>
            <a:avLst/>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2" name="자유형 81"/>
          <p:cNvSpPr/>
          <p:nvPr/>
        </p:nvSpPr>
        <p:spPr bwMode="auto">
          <a:xfrm>
            <a:off x="4516707" y="5600854"/>
            <a:ext cx="45334" cy="35402"/>
          </a:xfrm>
          <a:custGeom>
            <a:avLst/>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3" name="자유형 82"/>
          <p:cNvSpPr/>
          <p:nvPr/>
        </p:nvSpPr>
        <p:spPr bwMode="auto">
          <a:xfrm>
            <a:off x="4642852" y="5536119"/>
            <a:ext cx="52232" cy="33379"/>
          </a:xfrm>
          <a:custGeom>
            <a:avLst/>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4" name="자유형 83"/>
          <p:cNvSpPr/>
          <p:nvPr/>
        </p:nvSpPr>
        <p:spPr bwMode="auto">
          <a:xfrm>
            <a:off x="6499550" y="3675987"/>
            <a:ext cx="137971" cy="177011"/>
          </a:xfrm>
          <a:custGeom>
            <a:avLst/>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5" name="자유형 84"/>
          <p:cNvSpPr/>
          <p:nvPr/>
        </p:nvSpPr>
        <p:spPr bwMode="auto">
          <a:xfrm>
            <a:off x="4416185" y="3372540"/>
            <a:ext cx="908639" cy="1156134"/>
          </a:xfrm>
          <a:custGeom>
            <a:avLst/>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6" name="자유형 85"/>
          <p:cNvSpPr/>
          <p:nvPr/>
        </p:nvSpPr>
        <p:spPr bwMode="auto">
          <a:xfrm>
            <a:off x="5192766" y="3284540"/>
            <a:ext cx="1226958" cy="999353"/>
          </a:xfrm>
          <a:custGeom>
            <a:avLst/>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7" name="자유형 86"/>
          <p:cNvSpPr/>
          <p:nvPr/>
        </p:nvSpPr>
        <p:spPr bwMode="auto">
          <a:xfrm>
            <a:off x="2937922" y="3791297"/>
            <a:ext cx="920465" cy="943721"/>
          </a:xfrm>
          <a:custGeom>
            <a:avLst/>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8" name="자유형 87"/>
          <p:cNvSpPr/>
          <p:nvPr/>
        </p:nvSpPr>
        <p:spPr bwMode="auto">
          <a:xfrm>
            <a:off x="2393922" y="4216124"/>
            <a:ext cx="916522" cy="786940"/>
          </a:xfrm>
          <a:custGeom>
            <a:avLst/>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9" name="자유형 88"/>
          <p:cNvSpPr/>
          <p:nvPr/>
        </p:nvSpPr>
        <p:spPr bwMode="auto">
          <a:xfrm>
            <a:off x="2389980" y="4760306"/>
            <a:ext cx="879074" cy="961927"/>
          </a:xfrm>
          <a:custGeom>
            <a:avLst/>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0" name="자유형 89"/>
          <p:cNvSpPr/>
          <p:nvPr/>
        </p:nvSpPr>
        <p:spPr bwMode="auto">
          <a:xfrm>
            <a:off x="3164590" y="4621731"/>
            <a:ext cx="688870" cy="846618"/>
          </a:xfrm>
          <a:custGeom>
            <a:avLst/>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1" name="자유형 90"/>
          <p:cNvSpPr/>
          <p:nvPr/>
        </p:nvSpPr>
        <p:spPr bwMode="auto">
          <a:xfrm>
            <a:off x="5535723" y="3694194"/>
            <a:ext cx="1046610" cy="1280548"/>
          </a:xfrm>
          <a:custGeom>
            <a:avLst/>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2" name="자유형 91"/>
          <p:cNvSpPr/>
          <p:nvPr/>
        </p:nvSpPr>
        <p:spPr bwMode="auto">
          <a:xfrm>
            <a:off x="4423084" y="4444720"/>
            <a:ext cx="1164871" cy="998341"/>
          </a:xfrm>
          <a:custGeom>
            <a:avLst/>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3" name="자유형 92"/>
          <p:cNvSpPr/>
          <p:nvPr/>
        </p:nvSpPr>
        <p:spPr bwMode="auto">
          <a:xfrm>
            <a:off x="4770968" y="4097779"/>
            <a:ext cx="1230900" cy="1048917"/>
          </a:xfrm>
          <a:custGeom>
            <a:avLst/>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4" name="자유형 93"/>
          <p:cNvSpPr/>
          <p:nvPr/>
        </p:nvSpPr>
        <p:spPr bwMode="auto">
          <a:xfrm>
            <a:off x="3422793" y="3650700"/>
            <a:ext cx="1000291" cy="1001376"/>
          </a:xfrm>
          <a:custGeom>
            <a:avLst/>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5" name="자유형 94"/>
          <p:cNvSpPr/>
          <p:nvPr/>
        </p:nvSpPr>
        <p:spPr bwMode="auto">
          <a:xfrm>
            <a:off x="3548938" y="4513501"/>
            <a:ext cx="1183596" cy="1012502"/>
          </a:xfrm>
          <a:custGeom>
            <a:avLst/>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6" name="자유형 95"/>
          <p:cNvSpPr/>
          <p:nvPr/>
        </p:nvSpPr>
        <p:spPr bwMode="auto">
          <a:xfrm>
            <a:off x="3952011" y="3485827"/>
            <a:ext cx="802204" cy="1044869"/>
          </a:xfrm>
          <a:custGeom>
            <a:avLst/>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64" name="TextBox 38"/>
          <p:cNvSpPr txBox="1">
            <a:spLocks noChangeArrowheads="1"/>
          </p:cNvSpPr>
          <p:nvPr/>
        </p:nvSpPr>
        <p:spPr bwMode="auto">
          <a:xfrm>
            <a:off x="4147142" y="3863112"/>
            <a:ext cx="485855" cy="29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제주</a:t>
            </a:r>
          </a:p>
        </p:txBody>
      </p:sp>
      <p:sp>
        <p:nvSpPr>
          <p:cNvPr id="65" name="TextBox 40"/>
          <p:cNvSpPr txBox="1">
            <a:spLocks noChangeArrowheads="1"/>
          </p:cNvSpPr>
          <p:nvPr/>
        </p:nvSpPr>
        <p:spPr bwMode="auto">
          <a:xfrm>
            <a:off x="4652164" y="3816585"/>
            <a:ext cx="6300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조천읍</a:t>
            </a: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6" name="TextBox 41"/>
          <p:cNvSpPr txBox="1">
            <a:spLocks noChangeArrowheads="1"/>
          </p:cNvSpPr>
          <p:nvPr/>
        </p:nvSpPr>
        <p:spPr bwMode="auto">
          <a:xfrm>
            <a:off x="5335413" y="3633505"/>
            <a:ext cx="6287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구좌읍</a:t>
            </a: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7" name="TextBox 42"/>
          <p:cNvSpPr txBox="1">
            <a:spLocks noChangeArrowheads="1"/>
          </p:cNvSpPr>
          <p:nvPr/>
        </p:nvSpPr>
        <p:spPr bwMode="auto">
          <a:xfrm>
            <a:off x="5669501" y="4229272"/>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성산읍</a:t>
            </a:r>
            <a:endParaRPr lang="ko-KR" altLang="en-US" sz="1000">
              <a:solidFill>
                <a:srgbClr val="000000"/>
              </a:solidFill>
              <a:latin typeface="NOVA Medium" pitchFamily="2" charset="-127"/>
              <a:ea typeface="NOVA Medium" pitchFamily="2" charset="-127"/>
            </a:endParaRPr>
          </a:p>
        </p:txBody>
      </p:sp>
      <p:sp>
        <p:nvSpPr>
          <p:cNvPr id="68" name="TextBox 43"/>
          <p:cNvSpPr txBox="1">
            <a:spLocks noChangeArrowheads="1"/>
          </p:cNvSpPr>
          <p:nvPr/>
        </p:nvSpPr>
        <p:spPr bwMode="auto">
          <a:xfrm>
            <a:off x="4990485" y="4379986"/>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표선면</a:t>
            </a:r>
          </a:p>
        </p:txBody>
      </p:sp>
      <p:sp>
        <p:nvSpPr>
          <p:cNvPr id="69" name="TextBox 44"/>
          <p:cNvSpPr txBox="1">
            <a:spLocks noChangeArrowheads="1"/>
          </p:cNvSpPr>
          <p:nvPr/>
        </p:nvSpPr>
        <p:spPr bwMode="auto">
          <a:xfrm>
            <a:off x="4672860" y="4780535"/>
            <a:ext cx="630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남원읍</a:t>
            </a:r>
          </a:p>
        </p:txBody>
      </p:sp>
      <p:sp>
        <p:nvSpPr>
          <p:cNvPr id="70" name="TextBox 45"/>
          <p:cNvSpPr txBox="1">
            <a:spLocks noChangeArrowheads="1"/>
          </p:cNvSpPr>
          <p:nvPr/>
        </p:nvSpPr>
        <p:spPr bwMode="auto">
          <a:xfrm>
            <a:off x="3873170" y="4899299"/>
            <a:ext cx="5725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서귀포</a:t>
            </a:r>
            <a:endParaRPr lang="en-US" altLang="ko-KR" sz="1000">
              <a:solidFill>
                <a:srgbClr val="FFFFFF"/>
              </a:solidFill>
              <a:latin typeface="NOVA Medium" pitchFamily="2" charset="-127"/>
              <a:ea typeface="NOVA Medium" pitchFamily="2" charset="-127"/>
            </a:endParaRPr>
          </a:p>
        </p:txBody>
      </p:sp>
      <p:sp>
        <p:nvSpPr>
          <p:cNvPr id="71" name="TextBox 46"/>
          <p:cNvSpPr txBox="1">
            <a:spLocks noChangeArrowheads="1"/>
          </p:cNvSpPr>
          <p:nvPr/>
        </p:nvSpPr>
        <p:spPr bwMode="auto">
          <a:xfrm>
            <a:off x="3159119" y="4803799"/>
            <a:ext cx="630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안덕면</a:t>
            </a:r>
          </a:p>
        </p:txBody>
      </p:sp>
      <p:sp>
        <p:nvSpPr>
          <p:cNvPr id="72" name="TextBox 47"/>
          <p:cNvSpPr txBox="1">
            <a:spLocks noChangeArrowheads="1"/>
          </p:cNvSpPr>
          <p:nvPr/>
        </p:nvSpPr>
        <p:spPr bwMode="auto">
          <a:xfrm>
            <a:off x="3024395" y="4209043"/>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한림읍</a:t>
            </a:r>
          </a:p>
        </p:txBody>
      </p:sp>
      <p:sp>
        <p:nvSpPr>
          <p:cNvPr id="73" name="TextBox 48"/>
          <p:cNvSpPr txBox="1">
            <a:spLocks noChangeArrowheads="1"/>
          </p:cNvSpPr>
          <p:nvPr/>
        </p:nvSpPr>
        <p:spPr bwMode="auto">
          <a:xfrm>
            <a:off x="3484629" y="4087664"/>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애월읍</a:t>
            </a:r>
          </a:p>
        </p:txBody>
      </p:sp>
      <p:sp>
        <p:nvSpPr>
          <p:cNvPr id="74" name="TextBox 49"/>
          <p:cNvSpPr txBox="1">
            <a:spLocks noChangeArrowheads="1"/>
          </p:cNvSpPr>
          <p:nvPr/>
        </p:nvSpPr>
        <p:spPr bwMode="auto">
          <a:xfrm>
            <a:off x="2577961" y="4565087"/>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한경면</a:t>
            </a:r>
          </a:p>
        </p:txBody>
      </p:sp>
      <p:sp>
        <p:nvSpPr>
          <p:cNvPr id="75" name="TextBox 50"/>
          <p:cNvSpPr txBox="1">
            <a:spLocks noChangeArrowheads="1"/>
          </p:cNvSpPr>
          <p:nvPr/>
        </p:nvSpPr>
        <p:spPr bwMode="auto">
          <a:xfrm>
            <a:off x="2520802" y="5056672"/>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대정읍</a:t>
            </a:r>
          </a:p>
        </p:txBody>
      </p:sp>
      <p:sp>
        <p:nvSpPr>
          <p:cNvPr id="76" name="TextBox 51"/>
          <p:cNvSpPr txBox="1">
            <a:spLocks noChangeArrowheads="1"/>
          </p:cNvSpPr>
          <p:nvPr/>
        </p:nvSpPr>
        <p:spPr bwMode="auto">
          <a:xfrm>
            <a:off x="6547840" y="3525274"/>
            <a:ext cx="6154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우도면</a:t>
            </a:r>
          </a:p>
        </p:txBody>
      </p:sp>
      <p:sp>
        <p:nvSpPr>
          <p:cNvPr id="77" name="TextBox 52"/>
          <p:cNvSpPr txBox="1">
            <a:spLocks noChangeArrowheads="1"/>
          </p:cNvSpPr>
          <p:nvPr/>
        </p:nvSpPr>
        <p:spPr bwMode="auto">
          <a:xfrm>
            <a:off x="2409822" y="3301736"/>
            <a:ext cx="6265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추자면</a:t>
            </a:r>
          </a:p>
        </p:txBody>
      </p:sp>
      <p:sp>
        <p:nvSpPr>
          <p:cNvPr id="97" name="직사각형 96"/>
          <p:cNvSpPr/>
          <p:nvPr/>
        </p:nvSpPr>
        <p:spPr>
          <a:xfrm>
            <a:off x="3203202" y="3104964"/>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북부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8" name="직사각형 97"/>
          <p:cNvSpPr/>
          <p:nvPr/>
        </p:nvSpPr>
        <p:spPr>
          <a:xfrm>
            <a:off x="4175310" y="5553236"/>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남부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9" name="직사각형 98"/>
          <p:cNvSpPr/>
          <p:nvPr/>
        </p:nvSpPr>
        <p:spPr>
          <a:xfrm>
            <a:off x="6480212" y="3927191"/>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동부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0" name="직사각형 99"/>
          <p:cNvSpPr/>
          <p:nvPr/>
        </p:nvSpPr>
        <p:spPr>
          <a:xfrm>
            <a:off x="1222982" y="4401108"/>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서부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1" name="텍스트 개체 틀 1"/>
          <p:cNvSpPr>
            <a:spLocks noGrp="1"/>
          </p:cNvSpPr>
          <p:nvPr>
            <p:ph type="body" sz="quarter" idx="12"/>
          </p:nvPr>
        </p:nvSpPr>
        <p:spPr>
          <a:xfrm>
            <a:off x="250828" y="509931"/>
            <a:ext cx="8137599" cy="284693"/>
          </a:xfrm>
        </p:spPr>
        <p:txBody>
          <a:bodyPr/>
          <a:lstStyle/>
          <a:p>
            <a:r>
              <a:rPr lang="ko-KR" altLang="en-US" smtClean="0"/>
              <a:t>지역 정의 및 구분</a:t>
            </a:r>
            <a:r>
              <a:rPr lang="en-US" altLang="ko-KR" smtClean="0"/>
              <a:t>(Type B)</a:t>
            </a:r>
            <a:endParaRPr lang="ko-KR" altLang="en-US"/>
          </a:p>
        </p:txBody>
      </p:sp>
      <p:sp>
        <p:nvSpPr>
          <p:cNvPr id="102" name="제목 2"/>
          <p:cNvSpPr>
            <a:spLocks noGrp="1"/>
          </p:cNvSpPr>
          <p:nvPr>
            <p:ph type="title"/>
          </p:nvPr>
        </p:nvSpPr>
        <p:spPr>
          <a:xfrm>
            <a:off x="226706" y="188640"/>
            <a:ext cx="8136880" cy="274859"/>
          </a:xfrm>
        </p:spPr>
        <p:txBody>
          <a:bodyPr/>
          <a:lstStyle/>
          <a:p>
            <a:r>
              <a:rPr lang="ko-KR" altLang="en-US" smtClean="0"/>
              <a:t>      제주도 지역 구분</a:t>
            </a:r>
            <a:endParaRPr lang="ko-KR" altLang="en-US"/>
          </a:p>
        </p:txBody>
      </p:sp>
      <p:sp>
        <p:nvSpPr>
          <p:cNvPr id="103" name="모서리가 둥근 직사각형 102"/>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5" name="직사각형 104"/>
          <p:cNvSpPr/>
          <p:nvPr/>
        </p:nvSpPr>
        <p:spPr>
          <a:xfrm>
            <a:off x="226706" y="1124744"/>
            <a:ext cx="8629770" cy="18787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동지역</a:t>
            </a:r>
            <a:r>
              <a:rPr lang="en-US" altLang="ko-KR" sz="1600" spc="100">
                <a:ln>
                  <a:solidFill>
                    <a:prstClr val="black">
                      <a:alpha val="20000"/>
                    </a:prstClr>
                  </a:solidFill>
                </a:ln>
                <a:solidFill>
                  <a:srgbClr val="000000"/>
                </a:solidFill>
                <a:latin typeface="NOVA Bold"/>
                <a:ea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북부에서 애월읍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조천읍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 제외</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서귀포시 동지역</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남부에서 안덕면과 남원읍을 제외</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제주시와 서귀포시 동지역의 동쪽</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동부에 조천읍과 남원읍을 추가</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제주시와 서귀포시 동지역의 서쪽</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서부에 애월읍</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안덕면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 추가</a:t>
            </a:r>
            <a:r>
              <a:rPr lang="en-US" altLang="ko-KR" sz="1600" spc="100">
                <a:ln>
                  <a:solidFill>
                    <a:prstClr val="black">
                      <a:alpha val="20000"/>
                    </a:prstClr>
                  </a:solidFill>
                </a:ln>
                <a:solidFill>
                  <a:srgbClr val="000000"/>
                </a:solidFill>
                <a:latin typeface="NOVA Bold"/>
                <a:ea typeface="NOVA Bold"/>
                <a:cs typeface="Arial" pitchFamily="34" charset="0"/>
              </a:rPr>
              <a:t>)</a:t>
            </a:r>
          </a:p>
        </p:txBody>
      </p:sp>
      <p:sp>
        <p:nvSpPr>
          <p:cNvPr id="47" name="직사각형 46"/>
          <p:cNvSpPr/>
          <p:nvPr/>
        </p:nvSpPr>
        <p:spPr>
          <a:xfrm>
            <a:off x="323528" y="5949281"/>
            <a:ext cx="820891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전체적인 분석은 </a:t>
            </a:r>
            <a:r>
              <a:rPr lang="en-US" altLang="ko-KR" sz="1050" spc="100">
                <a:ln>
                  <a:solidFill>
                    <a:prstClr val="black">
                      <a:alpha val="20000"/>
                    </a:prstClr>
                  </a:solidFill>
                </a:ln>
                <a:solidFill>
                  <a:srgbClr val="000000">
                    <a:lumMod val="75000"/>
                    <a:lumOff val="25000"/>
                  </a:srgbClr>
                </a:solidFill>
                <a:cs typeface="Arial" pitchFamily="34" charset="0"/>
              </a:rPr>
              <a:t>Type A</a:t>
            </a:r>
            <a:r>
              <a:rPr lang="ko-KR" altLang="en-US" sz="1050" spc="100">
                <a:ln>
                  <a:solidFill>
                    <a:prstClr val="black">
                      <a:alpha val="20000"/>
                    </a:prstClr>
                  </a:solidFill>
                </a:ln>
                <a:solidFill>
                  <a:srgbClr val="000000">
                    <a:lumMod val="75000"/>
                    <a:lumOff val="25000"/>
                  </a:srgbClr>
                </a:solidFill>
                <a:cs typeface="Arial" pitchFamily="34" charset="0"/>
              </a:rPr>
              <a:t>를 기준으로 진행하였고</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지역별 비교가 필요한 부분에서 </a:t>
            </a:r>
            <a:r>
              <a:rPr lang="en-US" altLang="ko-KR" sz="1050" spc="100">
                <a:ln>
                  <a:solidFill>
                    <a:prstClr val="black">
                      <a:alpha val="20000"/>
                    </a:prstClr>
                  </a:solidFill>
                </a:ln>
                <a:solidFill>
                  <a:srgbClr val="000000">
                    <a:lumMod val="75000"/>
                    <a:lumOff val="25000"/>
                  </a:srgbClr>
                </a:solidFill>
                <a:cs typeface="Arial" pitchFamily="34" charset="0"/>
              </a:rPr>
              <a:t>Type B</a:t>
            </a:r>
            <a:r>
              <a:rPr lang="ko-KR" altLang="en-US" sz="1050" spc="100">
                <a:ln>
                  <a:solidFill>
                    <a:prstClr val="black">
                      <a:alpha val="20000"/>
                    </a:prstClr>
                  </a:solidFill>
                </a:ln>
                <a:solidFill>
                  <a:srgbClr val="000000">
                    <a:lumMod val="75000"/>
                    <a:lumOff val="25000"/>
                  </a:srgbClr>
                </a:solidFill>
                <a:cs typeface="Arial" pitchFamily="34" charset="0"/>
              </a:rPr>
              <a:t>를 병행 분석하였음</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48" name="모서리가 둥근 직사각형 47"/>
          <p:cNvSpPr/>
          <p:nvPr/>
        </p:nvSpPr>
        <p:spPr>
          <a:xfrm>
            <a:off x="262710" y="2816932"/>
            <a:ext cx="8485754" cy="349238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3445776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 개체 틀 1"/>
          <p:cNvSpPr>
            <a:spLocks noGrp="1"/>
          </p:cNvSpPr>
          <p:nvPr>
            <p:ph type="body" sz="quarter" idx="12"/>
          </p:nvPr>
        </p:nvSpPr>
        <p:spPr>
          <a:xfrm>
            <a:off x="250828" y="509931"/>
            <a:ext cx="8137599" cy="284693"/>
          </a:xfrm>
        </p:spPr>
        <p:txBody>
          <a:bodyPr/>
          <a:lstStyle/>
          <a:p>
            <a:r>
              <a:rPr lang="ko-KR" altLang="en-US" smtClean="0"/>
              <a:t>데이터 및 용어 정의</a:t>
            </a:r>
            <a:endParaRPr lang="ko-KR" altLang="en-US"/>
          </a:p>
        </p:txBody>
      </p:sp>
      <p:sp>
        <p:nvSpPr>
          <p:cNvPr id="11" name="제목 2"/>
          <p:cNvSpPr>
            <a:spLocks noGrp="1"/>
          </p:cNvSpPr>
          <p:nvPr>
            <p:ph type="title"/>
          </p:nvPr>
        </p:nvSpPr>
        <p:spPr>
          <a:xfrm>
            <a:off x="226706" y="188640"/>
            <a:ext cx="8136880" cy="274859"/>
          </a:xfrm>
        </p:spPr>
        <p:txBody>
          <a:bodyPr/>
          <a:lstStyle/>
          <a:p>
            <a:r>
              <a:rPr lang="ko-KR" altLang="en-US" smtClean="0"/>
              <a:t>      분석 데이터 및 용어 정의</a:t>
            </a:r>
            <a:endParaRPr lang="ko-KR" altLang="en-US"/>
          </a:p>
        </p:txBody>
      </p:sp>
      <p:sp>
        <p:nvSpPr>
          <p:cNvPr id="12" name="모서리가 둥근 직사각형 1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62710" y="1232756"/>
            <a:ext cx="8485754"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데이터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4" name="표 3"/>
          <p:cNvGraphicFramePr>
            <a:graphicFrameLocks noGrp="1"/>
          </p:cNvGraphicFramePr>
          <p:nvPr>
            <p:extLst>
              <p:ext uri="{D42A27DB-BD31-4B8C-83A1-F6EECF244321}">
                <p14:modId xmlns:p14="http://schemas.microsoft.com/office/powerpoint/2010/main" val="2973370740"/>
              </p:ext>
            </p:extLst>
          </p:nvPr>
        </p:nvGraphicFramePr>
        <p:xfrm>
          <a:off x="341516" y="1736812"/>
          <a:ext cx="8334940" cy="1572486"/>
        </p:xfrm>
        <a:graphic>
          <a:graphicData uri="http://schemas.openxmlformats.org/drawingml/2006/table">
            <a:tbl>
              <a:tblPr firstRow="1" bandRow="1">
                <a:tableStyleId>{21E4AEA4-8DFA-4A89-87EB-49C32662AFE0}</a:tableStyleId>
              </a:tblPr>
              <a:tblGrid>
                <a:gridCol w="2228723"/>
                <a:gridCol w="6106217"/>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기간</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최근 </a:t>
                      </a:r>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년</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대상</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분석 기간내에 제주도에 주소를 두고 영업중인 가맹점 및</a:t>
                      </a:r>
                      <a:endParaRPr lang="en-US" altLang="ko-KR" sz="1200" smtClean="0">
                        <a:solidFill>
                          <a:schemeClr val="tx1">
                            <a:lumMod val="75000"/>
                            <a:lumOff val="25000"/>
                          </a:schemeClr>
                        </a:solidFill>
                        <a:latin typeface="+mn-ea"/>
                        <a:ea typeface="+mn-ea"/>
                      </a:endParaRPr>
                    </a:p>
                    <a:p>
                      <a:pPr algn="l" latinLnBrk="1"/>
                      <a:r>
                        <a:rPr lang="ko-KR" altLang="en-US" sz="1200" smtClean="0">
                          <a:solidFill>
                            <a:schemeClr val="tx1">
                              <a:lumMod val="75000"/>
                              <a:lumOff val="25000"/>
                            </a:schemeClr>
                          </a:solidFill>
                          <a:latin typeface="+mn-ea"/>
                          <a:ea typeface="+mn-ea"/>
                        </a:rPr>
                        <a:t>같은 기간 해당 가맹점에서 비씨카드</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유니온페이카드로 결제한 개인</a:t>
                      </a:r>
                      <a:r>
                        <a:rPr lang="en-US" altLang="ko-KR" sz="1200" smtClean="0">
                          <a:solidFill>
                            <a:schemeClr val="tx1">
                              <a:lumMod val="75000"/>
                              <a:lumOff val="25000"/>
                            </a:schemeClr>
                          </a:solidFill>
                          <a:latin typeface="+mn-ea"/>
                          <a:ea typeface="+mn-ea"/>
                        </a:rPr>
                        <a:t>, </a:t>
                      </a:r>
                      <a:r>
                        <a:rPr lang="ko-KR" altLang="en-US" sz="1200" smtClean="0">
                          <a:solidFill>
                            <a:schemeClr val="tx1">
                              <a:lumMod val="75000"/>
                              <a:lumOff val="25000"/>
                            </a:schemeClr>
                          </a:solidFill>
                          <a:latin typeface="+mn-ea"/>
                          <a:ea typeface="+mn-ea"/>
                        </a:rPr>
                        <a:t>법인</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및 중국인 고객</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데이터</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비씨카드</a:t>
                      </a:r>
                      <a:r>
                        <a:rPr lang="en-US" altLang="ko-KR" sz="1200" smtClean="0">
                          <a:solidFill>
                            <a:schemeClr val="tx1">
                              <a:lumMod val="75000"/>
                              <a:lumOff val="25000"/>
                            </a:schemeClr>
                          </a:solidFill>
                          <a:latin typeface="+mn-ea"/>
                          <a:ea typeface="+mn-ea"/>
                        </a:rPr>
                        <a:t>/</a:t>
                      </a:r>
                      <a:r>
                        <a:rPr lang="ko-KR" altLang="en-US" sz="1200" baseline="0" smtClean="0">
                          <a:solidFill>
                            <a:schemeClr val="tx1">
                              <a:lumMod val="75000"/>
                              <a:lumOff val="25000"/>
                            </a:schemeClr>
                          </a:solidFill>
                          <a:latin typeface="+mn-ea"/>
                          <a:ea typeface="+mn-ea"/>
                        </a:rPr>
                        <a:t>유니온페이</a:t>
                      </a:r>
                      <a:r>
                        <a:rPr lang="ko-KR" altLang="en-US" sz="1200" smtClean="0">
                          <a:solidFill>
                            <a:schemeClr val="tx1">
                              <a:lumMod val="75000"/>
                              <a:lumOff val="25000"/>
                            </a:schemeClr>
                          </a:solidFill>
                          <a:latin typeface="+mn-ea"/>
                          <a:ea typeface="+mn-ea"/>
                        </a:rPr>
                        <a:t> 매출 데이터</a:t>
                      </a:r>
                      <a:r>
                        <a:rPr lang="ko-KR" altLang="en-US" sz="1200" baseline="0" smtClean="0">
                          <a:solidFill>
                            <a:schemeClr val="tx1">
                              <a:lumMod val="75000"/>
                              <a:lumOff val="25000"/>
                            </a:schemeClr>
                          </a:solidFill>
                          <a:latin typeface="+mn-ea"/>
                          <a:ea typeface="+mn-ea"/>
                        </a:rPr>
                        <a:t> 및 한국은행 통계를 이용한 추정치</a:t>
                      </a:r>
                      <a:r>
                        <a:rPr lang="en-US" altLang="ko-KR" sz="1200" baseline="0" smtClean="0">
                          <a:solidFill>
                            <a:schemeClr val="tx1">
                              <a:lumMod val="75000"/>
                              <a:lumOff val="25000"/>
                            </a:schemeClr>
                          </a:solidFill>
                          <a:latin typeface="+mn-ea"/>
                          <a:ea typeface="+mn-ea"/>
                        </a:rPr>
                        <a:t>(</a:t>
                      </a:r>
                      <a:r>
                        <a:rPr lang="ko-KR" altLang="en-US" sz="1200" baseline="0" smtClean="0">
                          <a:solidFill>
                            <a:schemeClr val="tx1">
                              <a:lumMod val="75000"/>
                              <a:lumOff val="25000"/>
                            </a:schemeClr>
                          </a:solidFill>
                          <a:latin typeface="+mn-ea"/>
                          <a:ea typeface="+mn-ea"/>
                        </a:rPr>
                        <a:t>비자</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마스터 제외</a:t>
                      </a:r>
                      <a:r>
                        <a:rPr lang="en-US" altLang="ko-KR" sz="1200" baseline="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bl>
          </a:graphicData>
        </a:graphic>
      </p:graphicFrame>
      <p:sp>
        <p:nvSpPr>
          <p:cNvPr id="15" name="직사각형 14"/>
          <p:cNvSpPr/>
          <p:nvPr/>
        </p:nvSpPr>
        <p:spPr>
          <a:xfrm>
            <a:off x="262710" y="3284984"/>
            <a:ext cx="848575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용어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16" name="표 15"/>
          <p:cNvGraphicFramePr>
            <a:graphicFrameLocks noGrp="1"/>
          </p:cNvGraphicFramePr>
          <p:nvPr>
            <p:extLst>
              <p:ext uri="{D42A27DB-BD31-4B8C-83A1-F6EECF244321}">
                <p14:modId xmlns:p14="http://schemas.microsoft.com/office/powerpoint/2010/main" val="2712689070"/>
              </p:ext>
            </p:extLst>
          </p:nvPr>
        </p:nvGraphicFramePr>
        <p:xfrm>
          <a:off x="341516" y="3753036"/>
          <a:ext cx="8334939" cy="2486416"/>
        </p:xfrm>
        <a:graphic>
          <a:graphicData uri="http://schemas.openxmlformats.org/drawingml/2006/table">
            <a:tbl>
              <a:tblPr firstRow="1" bandRow="1">
                <a:tableStyleId>{21E4AEA4-8DFA-4A89-87EB-49C32662AFE0}</a:tableStyleId>
              </a:tblPr>
              <a:tblGrid>
                <a:gridCol w="2228723"/>
                <a:gridCol w="6106216"/>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en-US" altLang="ko-KR" sz="1200" b="1" smtClean="0">
                          <a:solidFill>
                            <a:schemeClr val="tx1">
                              <a:lumMod val="75000"/>
                              <a:lumOff val="25000"/>
                            </a:schemeClr>
                          </a:solidFill>
                          <a:latin typeface="+mn-ea"/>
                          <a:ea typeface="+mn-ea"/>
                        </a:rPr>
                        <a:t>1</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en-US" altLang="ko-KR" sz="1200" b="1" smtClean="0">
                          <a:solidFill>
                            <a:schemeClr val="tx1">
                              <a:lumMod val="75000"/>
                              <a:lumOff val="25000"/>
                            </a:schemeClr>
                          </a:solidFill>
                          <a:latin typeface="+mn-ea"/>
                          <a:ea typeface="+mn-ea"/>
                        </a:rPr>
                        <a:t>2</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제주도민</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내국인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제주도 외 지역에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중국인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algn="l" latinLnBrk="1"/>
                      <a:r>
                        <a:rPr lang="ko-KR" altLang="en-US" sz="1200" smtClean="0">
                          <a:solidFill>
                            <a:schemeClr val="tx1">
                              <a:lumMod val="75000"/>
                              <a:lumOff val="25000"/>
                            </a:schemeClr>
                          </a:solidFill>
                          <a:latin typeface="+mn-ea"/>
                          <a:ea typeface="+mn-ea"/>
                        </a:rPr>
                        <a:t>분석 기간 중 제주 소재의 가맹점에서 결제한 중국인 고객</a:t>
                      </a:r>
                      <a:endParaRPr lang="ko-KR" altLang="en-US" sz="1200">
                        <a:solidFill>
                          <a:schemeClr val="tx1">
                            <a:lumMod val="75000"/>
                            <a:lumOff val="25000"/>
                          </a:schemeClr>
                        </a:solidFill>
                        <a:latin typeface="+mn-ea"/>
                        <a:ea typeface="+mn-ea"/>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개인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제주도민과 내국인 관광객</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중국인 관광객 제외</a:t>
                      </a:r>
                      <a:r>
                        <a:rPr lang="en-US" altLang="ko-KR" sz="1200" smtClean="0">
                          <a:solidFill>
                            <a:schemeClr val="tx1">
                              <a:lumMod val="75000"/>
                              <a:lumOff val="25000"/>
                            </a:schemeClr>
                          </a:solidFill>
                          <a:latin typeface="+mn-ea"/>
                          <a:ea typeface="+mn-ea"/>
                        </a:rPr>
                        <a:t>)</a:t>
                      </a: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법인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분석기간 중 제주 소재의 가맹점에서 결제한 법인 고객</a:t>
                      </a:r>
                    </a:p>
                  </a:txBody>
                  <a:tcPr anchor="ctr">
                    <a:solidFill>
                      <a:srgbClr val="F3F0ED"/>
                    </a:solidFill>
                  </a:tcPr>
                </a:tc>
              </a:tr>
            </a:tbl>
          </a:graphicData>
        </a:graphic>
      </p:graphicFrame>
      <p:sp>
        <p:nvSpPr>
          <p:cNvPr id="17" name="모서리가 둥근 직사각형 16"/>
          <p:cNvSpPr/>
          <p:nvPr/>
        </p:nvSpPr>
        <p:spPr>
          <a:xfrm>
            <a:off x="262710" y="3284984"/>
            <a:ext cx="8485754" cy="306034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62710" y="1232756"/>
            <a:ext cx="8485754" cy="198022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17674161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1880828"/>
            <a:ext cx="8244916" cy="248427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87624" y="2404487"/>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 </a:t>
            </a:r>
            <a:r>
              <a:rPr lang="ko-KR" altLang="en-US" sz="2400" smtClean="0">
                <a:solidFill>
                  <a:srgbClr val="00B050"/>
                </a:solidFill>
                <a:latin typeface="NOVA Bold" panose="00000800000000000000" pitchFamily="2" charset="-127"/>
                <a:ea typeface="NOVA Bold" panose="00000800000000000000" pitchFamily="2" charset="-127"/>
              </a:rPr>
              <a:t>데이터 분석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8" name="직선 연결선 7"/>
          <p:cNvCxnSpPr/>
          <p:nvPr/>
        </p:nvCxnSpPr>
        <p:spPr>
          <a:xfrm flipH="1">
            <a:off x="3521426" y="2168860"/>
            <a:ext cx="0" cy="19483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20197" y="2092086"/>
            <a:ext cx="4236179" cy="202517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소비패턴 총괄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북부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남부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동부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서부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11" name="텍스트 개체 틀 3"/>
          <p:cNvSpPr>
            <a:spLocks noGrp="1"/>
          </p:cNvSpPr>
          <p:nvPr>
            <p:ph type="body" sz="quarter" idx="12"/>
          </p:nvPr>
        </p:nvSpPr>
        <p:spPr>
          <a:xfrm>
            <a:off x="250828" y="509932"/>
            <a:ext cx="8137599" cy="284693"/>
          </a:xfrm>
        </p:spPr>
        <p:txBody>
          <a:bodyPr/>
          <a:lstStyle/>
          <a:p>
            <a:r>
              <a:rPr lang="en-US" altLang="ko-KR" smtClean="0"/>
              <a:t>Part </a:t>
            </a:r>
            <a:r>
              <a:rPr lang="en-US" altLang="ko-KR"/>
              <a:t>2</a:t>
            </a:r>
            <a:r>
              <a:rPr lang="en-US" altLang="ko-KR" smtClean="0"/>
              <a:t>.</a:t>
            </a:r>
            <a:endParaRPr lang="ko-KR" altLang="en-US"/>
          </a:p>
        </p:txBody>
      </p:sp>
    </p:spTree>
    <p:extLst>
      <p:ext uri="{BB962C8B-B14F-4D97-AF65-F5344CB8AC3E}">
        <p14:creationId xmlns:p14="http://schemas.microsoft.com/office/powerpoint/2010/main" val="40648359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a:t>
            </a:r>
            <a:r>
              <a:rPr lang="en-US" altLang="ko-KR"/>
              <a:t>2</a:t>
            </a:r>
            <a:r>
              <a:rPr lang="en-US" altLang="ko-KR" smtClean="0"/>
              <a:t>.</a:t>
            </a:r>
            <a:endParaRPr lang="ko-KR" altLang="en-US"/>
          </a:p>
        </p:txBody>
      </p:sp>
      <p:cxnSp>
        <p:nvCxnSpPr>
          <p:cNvPr id="9" name="직선 연결선 8"/>
          <p:cNvCxnSpPr/>
          <p:nvPr/>
        </p:nvCxnSpPr>
        <p:spPr>
          <a:xfrm flipH="1">
            <a:off x="4452808" y="2831073"/>
            <a:ext cx="0" cy="59127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1540" y="2848870"/>
            <a:ext cx="388843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Ⅱ. </a:t>
            </a:r>
            <a:r>
              <a:rPr lang="ko-KR" altLang="en-US" sz="2000" smtClean="0">
                <a:solidFill>
                  <a:srgbClr val="00B050"/>
                </a:solidFill>
                <a:latin typeface="NOVA Bold" panose="00000800000000000000" pitchFamily="2" charset="-127"/>
                <a:ea typeface="NOVA Bold" panose="00000800000000000000" pitchFamily="2" charset="-127"/>
              </a:rPr>
              <a:t>전통시장 구매고객 특성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4631264" y="2668877"/>
            <a:ext cx="3757160"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업종 분포 및 인근 대형 마트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대형 마트 고객층 비교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관광객 전통시장 소비현황 분석</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424126380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t="15126" r="9957" b="13836"/>
          <a:stretch>
            <a:fillRect/>
          </a:stretch>
        </p:blipFill>
        <p:spPr bwMode="auto">
          <a:xfrm>
            <a:off x="5067684" y="2506132"/>
            <a:ext cx="3392748" cy="3454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내국인 카드 소비 현황</a:t>
            </a:r>
            <a:r>
              <a:rPr lang="en-US" altLang="ko-KR" smtClean="0"/>
              <a:t>(Type A)</a:t>
            </a:r>
            <a:endParaRPr lang="ko-KR" altLang="en-US"/>
          </a:p>
        </p:txBody>
      </p:sp>
      <p:sp>
        <p:nvSpPr>
          <p:cNvPr id="32" name="직사각형 31"/>
          <p:cNvSpPr/>
          <p:nvPr/>
        </p:nvSpPr>
        <p:spPr>
          <a:xfrm>
            <a:off x="467544" y="2024844"/>
            <a:ext cx="388843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70841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58"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59" name="모서리가 둥근 직사각형 5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60" name="직사각형 5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70%</a:t>
            </a:r>
            <a:r>
              <a:rPr lang="ko-KR" altLang="en-US" sz="1600" spc="100">
                <a:ln>
                  <a:solidFill>
                    <a:prstClr val="black">
                      <a:alpha val="20000"/>
                    </a:prstClr>
                  </a:solidFill>
                </a:ln>
                <a:solidFill>
                  <a:srgbClr val="000000"/>
                </a:solidFill>
                <a:latin typeface="NOVA Bold"/>
                <a:ea typeface="NOVA Bold"/>
                <a:cs typeface="Arial" pitchFamily="34" charset="0"/>
              </a:rPr>
              <a:t>이상이 북부에서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서부 순으로 매출 비중이 높음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내국인 소비 성장율은 동부가 </a:t>
            </a:r>
            <a:r>
              <a:rPr lang="en-US" altLang="ko-KR" sz="1600" spc="100">
                <a:ln>
                  <a:solidFill>
                    <a:prstClr val="black">
                      <a:alpha val="20000"/>
                    </a:prstClr>
                  </a:solidFill>
                </a:ln>
                <a:solidFill>
                  <a:srgbClr val="000000"/>
                </a:solidFill>
                <a:latin typeface="NOVA Bold"/>
                <a:ea typeface="NOVA Bold"/>
                <a:cs typeface="Arial" pitchFamily="34" charset="0"/>
              </a:rPr>
              <a:t>18.7%</a:t>
            </a:r>
            <a:r>
              <a:rPr lang="ko-KR" altLang="en-US" sz="1600" spc="100">
                <a:ln>
                  <a:solidFill>
                    <a:prstClr val="black">
                      <a:alpha val="20000"/>
                    </a:prstClr>
                  </a:solidFill>
                </a:ln>
                <a:solidFill>
                  <a:srgbClr val="000000"/>
                </a:solidFill>
                <a:latin typeface="NOVA Bold"/>
                <a:ea typeface="NOVA Bold"/>
                <a:cs typeface="Arial" pitchFamily="34" charset="0"/>
              </a:rPr>
              <a:t>로 가장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지역은 </a:t>
            </a:r>
            <a:r>
              <a:rPr lang="en-US" altLang="ko-KR" sz="1600" spc="100">
                <a:ln>
                  <a:solidFill>
                    <a:prstClr val="black">
                      <a:alpha val="20000"/>
                    </a:prstClr>
                  </a:solidFill>
                </a:ln>
                <a:solidFill>
                  <a:srgbClr val="000000"/>
                </a:solidFill>
                <a:latin typeface="NOVA Bold"/>
                <a:ea typeface="NOVA Bold"/>
                <a:cs typeface="Arial" pitchFamily="34" charset="0"/>
              </a:rPr>
              <a:t>12~14%</a:t>
            </a:r>
            <a:r>
              <a:rPr lang="ko-KR" altLang="en-US" sz="1600" spc="100">
                <a:ln>
                  <a:solidFill>
                    <a:prstClr val="black">
                      <a:alpha val="20000"/>
                    </a:prstClr>
                  </a:solidFill>
                </a:ln>
                <a:solidFill>
                  <a:srgbClr val="000000"/>
                </a:solidFill>
                <a:latin typeface="NOVA Bold"/>
                <a:ea typeface="NOVA Bold"/>
                <a:cs typeface="Arial" pitchFamily="34" charset="0"/>
              </a:rPr>
              <a:t>대 성장</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endParaRPr lang="en-US" altLang="ko-KR" sz="1400" spc="100">
              <a:ln>
                <a:solidFill>
                  <a:prstClr val="black">
                    <a:alpha val="20000"/>
                  </a:prstClr>
                </a:solidFill>
              </a:ln>
              <a:solidFill>
                <a:srgbClr val="000000"/>
              </a:solidFill>
              <a:cs typeface="Arial" pitchFamily="34" charset="0"/>
            </a:endParaRPr>
          </a:p>
        </p:txBody>
      </p:sp>
      <p:sp>
        <p:nvSpPr>
          <p:cNvPr id="61" name="모서리가 둥근 직사각형 60"/>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348" y="2564904"/>
            <a:ext cx="4006636"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직선 연결선 14"/>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법인 매출 포함</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19758018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공항</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등이 위치한 북부 지역에서 대부분의 소비가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더욱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외 지역 소비는 모두 감소하였으며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경우 중국인 소비 규모가 미미함</a:t>
            </a:r>
            <a:endParaRPr lang="en-US" altLang="ko-KR" sz="1400" spc="100">
              <a:ln>
                <a:solidFill>
                  <a:prstClr val="black">
                    <a:alpha val="20000"/>
                  </a:prstClr>
                </a:solidFill>
              </a:ln>
              <a:solidFill>
                <a:srgbClr val="000000"/>
              </a:solidFill>
              <a:cs typeface="Arial" pitchFamily="34" charset="0"/>
            </a:endParaRPr>
          </a:p>
        </p:txBody>
      </p:sp>
      <p:sp>
        <p:nvSpPr>
          <p:cNvPr id="15" name="텍스트 개체 틀 1"/>
          <p:cNvSpPr>
            <a:spLocks noGrp="1"/>
          </p:cNvSpPr>
          <p:nvPr>
            <p:ph type="body" sz="quarter" idx="12"/>
          </p:nvPr>
        </p:nvSpPr>
        <p:spPr>
          <a:xfrm>
            <a:off x="250828" y="509931"/>
            <a:ext cx="8137599" cy="284693"/>
          </a:xfrm>
        </p:spPr>
        <p:txBody>
          <a:bodyPr/>
          <a:lstStyle/>
          <a:p>
            <a:r>
              <a:rPr lang="ko-KR" altLang="en-US" smtClean="0"/>
              <a:t>지역별 중국인 관광객 카드 소비 현황</a:t>
            </a:r>
            <a:r>
              <a:rPr lang="en-US" altLang="ko-KR"/>
              <a:t>(Type A</a:t>
            </a:r>
            <a:r>
              <a:rPr lang="en-US" altLang="ko-KR" smtClean="0"/>
              <a:t>)</a:t>
            </a:r>
            <a:endParaRPr lang="ko-KR" altLang="en-US"/>
          </a:p>
        </p:txBody>
      </p:sp>
      <p:sp>
        <p:nvSpPr>
          <p:cNvPr id="16"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19" name="모서리가 둥근 직사각형 1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0" name="모서리가 둥근 직사각형 19"/>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2" name="그룹 1"/>
          <p:cNvGrpSpPr/>
          <p:nvPr/>
        </p:nvGrpSpPr>
        <p:grpSpPr>
          <a:xfrm>
            <a:off x="329123" y="2024844"/>
            <a:ext cx="8383083" cy="4320480"/>
            <a:chOff x="329123" y="2024844"/>
            <a:chExt cx="8383083" cy="4320480"/>
          </a:xfrm>
        </p:grpSpPr>
        <p:sp>
          <p:nvSpPr>
            <p:cNvPr id="32" name="직사각형 31"/>
            <p:cNvSpPr/>
            <p:nvPr/>
          </p:nvSpPr>
          <p:spPr>
            <a:xfrm>
              <a:off x="329123" y="2024844"/>
              <a:ext cx="4242877"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659573"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rcRect t="16301" r="12446" b="14537"/>
            <a:stretch>
              <a:fillRect/>
            </a:stretch>
          </p:blipFill>
          <p:spPr bwMode="auto">
            <a:xfrm>
              <a:off x="4968044" y="2569060"/>
              <a:ext cx="3355941" cy="34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087" y="2569060"/>
              <a:ext cx="4082905" cy="36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cxnSp>
          <p:nvCxnSpPr>
            <p:cNvPr id="18" name="직선 연결선 17"/>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3113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제주도민 개인 및 법인 카드 소비 현황</a:t>
            </a:r>
            <a:r>
              <a:rPr lang="en-US" altLang="ko-KR"/>
              <a:t>(Type A</a:t>
            </a:r>
            <a:r>
              <a:rPr lang="en-US" altLang="ko-KR" smtClean="0"/>
              <a:t>)</a:t>
            </a:r>
            <a:endParaRPr lang="ko-KR" altLang="en-US"/>
          </a:p>
        </p:txBody>
      </p:sp>
      <p:sp>
        <p:nvSpPr>
          <p:cNvPr id="32" name="직사각형 31"/>
          <p:cNvSpPr/>
          <p:nvPr/>
        </p:nvSpPr>
        <p:spPr>
          <a:xfrm>
            <a:off x="4694401" y="2024844"/>
            <a:ext cx="398205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법인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337916" y="2024844"/>
            <a:ext cx="4018059"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제주도민 개인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4" name="직선 연결선 3"/>
          <p:cNvCxnSpPr/>
          <p:nvPr/>
        </p:nvCxnSpPr>
        <p:spPr>
          <a:xfrm flipH="1">
            <a:off x="453599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소비는 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평균 </a:t>
            </a:r>
            <a:r>
              <a:rPr lang="en-US" altLang="ko-KR" sz="1600" spc="100">
                <a:ln>
                  <a:solidFill>
                    <a:prstClr val="black">
                      <a:alpha val="20000"/>
                    </a:prstClr>
                  </a:solidFill>
                </a:ln>
                <a:solidFill>
                  <a:srgbClr val="000000"/>
                </a:solidFill>
                <a:latin typeface="NOVA Bold"/>
                <a:ea typeface="NOVA Bold"/>
                <a:cs typeface="Arial" pitchFamily="34" charset="0"/>
              </a:rPr>
              <a:t>9.1% </a:t>
            </a:r>
            <a:r>
              <a:rPr lang="ko-KR" altLang="en-US" sz="1600" spc="100">
                <a:ln>
                  <a:solidFill>
                    <a:prstClr val="black">
                      <a:alpha val="20000"/>
                    </a:prstClr>
                  </a:solidFill>
                </a:ln>
                <a:solidFill>
                  <a:srgbClr val="000000"/>
                </a:solidFill>
                <a:latin typeface="NOVA Bold"/>
                <a:ea typeface="NOVA Bold"/>
                <a:cs typeface="Arial" pitchFamily="34" charset="0"/>
              </a:rPr>
              <a:t>성장하였으며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동부가 비교적 높은 성장세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법인 소비금액은 북부가 가장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동</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서부 지역의 법인 소비가 늘어나는 추세</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1"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22" name="모서리가 둥근 직사각형 2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3" name="모서리가 둥근 직사각형 22"/>
          <p:cNvSpPr/>
          <p:nvPr/>
        </p:nvSpPr>
        <p:spPr>
          <a:xfrm>
            <a:off x="298714"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89130"/>
            <a:ext cx="3966383" cy="3533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9978" y="2581838"/>
            <a:ext cx="3980474" cy="354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796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내국인 카드 소비 현황</a:t>
            </a:r>
            <a:r>
              <a:rPr lang="en-US" altLang="ko-KR" smtClean="0"/>
              <a:t>(Type B)</a:t>
            </a:r>
            <a:endParaRPr lang="ko-KR" altLang="en-US"/>
          </a:p>
        </p:txBody>
      </p:sp>
      <p:sp>
        <p:nvSpPr>
          <p:cNvPr id="32" name="직사각형 31"/>
          <p:cNvSpPr/>
          <p:nvPr/>
        </p:nvSpPr>
        <p:spPr>
          <a:xfrm>
            <a:off x="467544" y="2024844"/>
            <a:ext cx="388843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70841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5" name="직사각형 24"/>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법인 매출 포함</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58"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59" name="모서리가 둥근 직사각형 5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60" name="직사각형 5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북부지역의 소비가 전체의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서부 순의 매출 비중을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 성장율은 서부가 </a:t>
            </a:r>
            <a:r>
              <a:rPr lang="en-US" altLang="ko-KR" sz="1600" spc="100">
                <a:ln>
                  <a:solidFill>
                    <a:prstClr val="black">
                      <a:alpha val="20000"/>
                    </a:prstClr>
                  </a:solidFill>
                </a:ln>
                <a:solidFill>
                  <a:srgbClr val="000000"/>
                </a:solidFill>
                <a:latin typeface="NOVA Bold"/>
                <a:ea typeface="NOVA Bold"/>
                <a:cs typeface="Arial" pitchFamily="34" charset="0"/>
              </a:rPr>
              <a:t>17.1%</a:t>
            </a:r>
            <a:r>
              <a:rPr lang="ko-KR" altLang="en-US" sz="1600" spc="100">
                <a:ln>
                  <a:solidFill>
                    <a:prstClr val="black">
                      <a:alpha val="20000"/>
                    </a:prstClr>
                  </a:solidFill>
                </a:ln>
                <a:solidFill>
                  <a:srgbClr val="000000"/>
                </a:solidFill>
                <a:latin typeface="NOVA Bold"/>
                <a:ea typeface="NOVA Bold"/>
                <a:cs typeface="Arial" pitchFamily="34" charset="0"/>
              </a:rPr>
              <a:t>로 가장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북부 순으로 이어짐</a:t>
            </a:r>
            <a:endParaRPr lang="en-US" altLang="ko-KR" sz="1400" spc="100">
              <a:ln>
                <a:solidFill>
                  <a:prstClr val="black">
                    <a:alpha val="20000"/>
                  </a:prstClr>
                </a:solidFill>
              </a:ln>
              <a:solidFill>
                <a:srgbClr val="000000"/>
              </a:solidFill>
              <a:cs typeface="Arial" pitchFamily="34" charset="0"/>
            </a:endParaRPr>
          </a:p>
        </p:txBody>
      </p:sp>
      <p:sp>
        <p:nvSpPr>
          <p:cNvPr id="61" name="모서리가 둥근 직사각형 60"/>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t="16351" r="12446" b="15579"/>
          <a:stretch>
            <a:fillRect/>
          </a:stretch>
        </p:blipFill>
        <p:spPr bwMode="auto">
          <a:xfrm>
            <a:off x="5035198" y="2580083"/>
            <a:ext cx="3286071" cy="329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517668"/>
            <a:ext cx="4059731" cy="361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직선 연결선 16"/>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67027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262710" y="2024844"/>
            <a:ext cx="4242877"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659573"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공항</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등이 위치한 북부 지역에서 대부분의 소비가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더욱 증가세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외 지역에서의 중국인 관광객 소비 금액과 비중은 모두 감소</a:t>
            </a:r>
            <a:endParaRPr lang="en-US" altLang="ko-KR" sz="1400" spc="100">
              <a:ln>
                <a:solidFill>
                  <a:prstClr val="black">
                    <a:alpha val="20000"/>
                  </a:prstClr>
                </a:solidFill>
              </a:ln>
              <a:solidFill>
                <a:srgbClr val="000000"/>
              </a:solidFill>
              <a:cs typeface="Arial" pitchFamily="34" charset="0"/>
            </a:endParaRPr>
          </a:p>
        </p:txBody>
      </p:sp>
      <p:sp>
        <p:nvSpPr>
          <p:cNvPr id="15" name="텍스트 개체 틀 1"/>
          <p:cNvSpPr>
            <a:spLocks noGrp="1"/>
          </p:cNvSpPr>
          <p:nvPr>
            <p:ph type="body" sz="quarter" idx="12"/>
          </p:nvPr>
        </p:nvSpPr>
        <p:spPr>
          <a:xfrm>
            <a:off x="250828" y="509931"/>
            <a:ext cx="8137599" cy="284693"/>
          </a:xfrm>
        </p:spPr>
        <p:txBody>
          <a:bodyPr/>
          <a:lstStyle/>
          <a:p>
            <a:r>
              <a:rPr lang="ko-KR" altLang="en-US" smtClean="0"/>
              <a:t>지역별 중국인 관광객 카드 소비 현황</a:t>
            </a:r>
            <a:r>
              <a:rPr lang="en-US" altLang="ko-KR"/>
              <a:t>(Type </a:t>
            </a:r>
            <a:r>
              <a:rPr lang="en-US" altLang="ko-KR" smtClean="0"/>
              <a:t>B)</a:t>
            </a:r>
            <a:endParaRPr lang="ko-KR" altLang="en-US"/>
          </a:p>
        </p:txBody>
      </p:sp>
      <p:sp>
        <p:nvSpPr>
          <p:cNvPr id="16"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19" name="모서리가 둥근 직사각형 1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0" name="모서리가 둥근 직사각형 19"/>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t="16301" r="12191" b="14537"/>
          <a:stretch>
            <a:fillRect/>
          </a:stretch>
        </p:blipFill>
        <p:spPr bwMode="auto">
          <a:xfrm>
            <a:off x="4942248" y="2492896"/>
            <a:ext cx="3423132" cy="3474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751" y="2573210"/>
            <a:ext cx="4078241" cy="3628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cxnSp>
        <p:nvCxnSpPr>
          <p:cNvPr id="18" name="직선 연결선 17"/>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1636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제주도민 개인 및 법인 카드 소비 현황</a:t>
            </a:r>
            <a:r>
              <a:rPr lang="en-US" altLang="ko-KR"/>
              <a:t>(Type </a:t>
            </a:r>
            <a:r>
              <a:rPr lang="en-US" altLang="ko-KR" smtClean="0"/>
              <a:t>B)</a:t>
            </a:r>
            <a:endParaRPr lang="ko-KR" altLang="en-US"/>
          </a:p>
        </p:txBody>
      </p:sp>
      <p:sp>
        <p:nvSpPr>
          <p:cNvPr id="32" name="직사각형 31"/>
          <p:cNvSpPr/>
          <p:nvPr/>
        </p:nvSpPr>
        <p:spPr>
          <a:xfrm>
            <a:off x="4694401" y="2024844"/>
            <a:ext cx="398205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법인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337916" y="2024844"/>
            <a:ext cx="4018059"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제주도민 개인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4" name="직선 연결선 3"/>
          <p:cNvCxnSpPr/>
          <p:nvPr/>
        </p:nvCxnSpPr>
        <p:spPr>
          <a:xfrm flipH="1">
            <a:off x="453599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소비는 평균 </a:t>
            </a:r>
            <a:r>
              <a:rPr lang="en-US" altLang="ko-KR" sz="1600" spc="100">
                <a:ln>
                  <a:solidFill>
                    <a:prstClr val="black">
                      <a:alpha val="20000"/>
                    </a:prstClr>
                  </a:solidFill>
                </a:ln>
                <a:solidFill>
                  <a:srgbClr val="000000"/>
                </a:solidFill>
                <a:latin typeface="NOVA Bold"/>
                <a:ea typeface="NOVA Bold"/>
                <a:cs typeface="Arial" pitchFamily="34" charset="0"/>
              </a:rPr>
              <a:t>9.1% </a:t>
            </a:r>
            <a:r>
              <a:rPr lang="ko-KR" altLang="en-US" sz="1600" spc="100">
                <a:ln>
                  <a:solidFill>
                    <a:prstClr val="black">
                      <a:alpha val="20000"/>
                    </a:prstClr>
                  </a:solidFill>
                </a:ln>
                <a:solidFill>
                  <a:srgbClr val="000000"/>
                </a:solidFill>
                <a:latin typeface="NOVA Bold"/>
                <a:ea typeface="NOVA Bold"/>
                <a:cs typeface="Arial" pitchFamily="34" charset="0"/>
              </a:rPr>
              <a:t>성장하였으며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남부의 소비 금액 및 증가율이 모두 높음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법인 소비금액은 북부가 가장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다른 지역의 법인 소비 증가율이 높게 나타남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1"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22" name="모서리가 둥근 직사각형 2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3" name="모서리가 둥근 직사각형 22"/>
          <p:cNvSpPr/>
          <p:nvPr/>
        </p:nvSpPr>
        <p:spPr>
          <a:xfrm>
            <a:off x="298714"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2" y="2552365"/>
            <a:ext cx="3939788" cy="350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540" y="2552365"/>
            <a:ext cx="3933942" cy="350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07352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p:cNvGrpSpPr/>
          <p:nvPr/>
        </p:nvGrpSpPr>
        <p:grpSpPr>
          <a:xfrm>
            <a:off x="588503" y="3555688"/>
            <a:ext cx="5027613" cy="2717628"/>
            <a:chOff x="933450" y="1233488"/>
            <a:chExt cx="7459663" cy="4032250"/>
          </a:xfrm>
        </p:grpSpPr>
        <p:sp>
          <p:nvSpPr>
            <p:cNvPr id="38" name="자유형 37"/>
            <p:cNvSpPr/>
            <p:nvPr/>
          </p:nvSpPr>
          <p:spPr bwMode="auto">
            <a:xfrm>
              <a:off x="933450" y="4043363"/>
              <a:ext cx="141288" cy="107950"/>
            </a:xfrm>
            <a:custGeom>
              <a:avLst/>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39" name="자유형 38"/>
            <p:cNvSpPr/>
            <p:nvPr/>
          </p:nvSpPr>
          <p:spPr bwMode="auto">
            <a:xfrm>
              <a:off x="1757363" y="2879725"/>
              <a:ext cx="95250" cy="76200"/>
            </a:xfrm>
            <a:custGeom>
              <a:avLst/>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0" name="자유형 39"/>
            <p:cNvSpPr/>
            <p:nvPr/>
          </p:nvSpPr>
          <p:spPr bwMode="auto">
            <a:xfrm>
              <a:off x="1382713" y="1722438"/>
              <a:ext cx="511175" cy="461962"/>
            </a:xfrm>
            <a:custGeom>
              <a:avLst/>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1" name="자유형 40"/>
            <p:cNvSpPr/>
            <p:nvPr/>
          </p:nvSpPr>
          <p:spPr bwMode="auto">
            <a:xfrm>
              <a:off x="1038225" y="1508125"/>
              <a:ext cx="274638" cy="274638"/>
            </a:xfrm>
            <a:custGeom>
              <a:avLst/>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3" name="자유형 42"/>
            <p:cNvSpPr/>
            <p:nvPr/>
          </p:nvSpPr>
          <p:spPr bwMode="auto">
            <a:xfrm>
              <a:off x="4779963" y="5135563"/>
              <a:ext cx="77787" cy="60325"/>
            </a:xfrm>
            <a:custGeom>
              <a:avLst/>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4" name="자유형 43"/>
            <p:cNvSpPr/>
            <p:nvPr/>
          </p:nvSpPr>
          <p:spPr bwMode="auto">
            <a:xfrm>
              <a:off x="4995863" y="5029200"/>
              <a:ext cx="87312" cy="53975"/>
            </a:xfrm>
            <a:custGeom>
              <a:avLst/>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5" name="자유형 44"/>
            <p:cNvSpPr/>
            <p:nvPr/>
          </p:nvSpPr>
          <p:spPr bwMode="auto">
            <a:xfrm>
              <a:off x="8158163" y="1941513"/>
              <a:ext cx="234950" cy="293687"/>
            </a:xfrm>
            <a:custGeom>
              <a:avLst/>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7" name="자유형 46"/>
            <p:cNvSpPr/>
            <p:nvPr/>
          </p:nvSpPr>
          <p:spPr bwMode="auto">
            <a:xfrm>
              <a:off x="4655059" y="1400176"/>
              <a:ext cx="1547812" cy="1919287"/>
            </a:xfrm>
            <a:custGeom>
              <a:avLst/>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8" name="자유형 47"/>
            <p:cNvSpPr/>
            <p:nvPr/>
          </p:nvSpPr>
          <p:spPr bwMode="auto">
            <a:xfrm>
              <a:off x="5961063" y="1233488"/>
              <a:ext cx="2090737" cy="1658937"/>
            </a:xfrm>
            <a:custGeom>
              <a:avLst/>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9" name="자유형 48"/>
            <p:cNvSpPr/>
            <p:nvPr/>
          </p:nvSpPr>
          <p:spPr bwMode="auto">
            <a:xfrm>
              <a:off x="2078038" y="2060575"/>
              <a:ext cx="1566862" cy="1566863"/>
            </a:xfrm>
            <a:custGeom>
              <a:avLst/>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0" name="자유형 49"/>
            <p:cNvSpPr/>
            <p:nvPr/>
          </p:nvSpPr>
          <p:spPr bwMode="auto">
            <a:xfrm>
              <a:off x="1150938" y="2765425"/>
              <a:ext cx="1562100" cy="1306513"/>
            </a:xfrm>
            <a:custGeom>
              <a:avLst/>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1" name="자유형 50"/>
            <p:cNvSpPr/>
            <p:nvPr/>
          </p:nvSpPr>
          <p:spPr bwMode="auto">
            <a:xfrm>
              <a:off x="1144588" y="3668713"/>
              <a:ext cx="1497012" cy="1597025"/>
            </a:xfrm>
            <a:custGeom>
              <a:avLst/>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2" name="자유형 51"/>
            <p:cNvSpPr/>
            <p:nvPr/>
          </p:nvSpPr>
          <p:spPr bwMode="auto">
            <a:xfrm>
              <a:off x="2476500" y="3462338"/>
              <a:ext cx="1173163" cy="1403350"/>
            </a:xfrm>
            <a:custGeom>
              <a:avLst/>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3" name="자유형 52"/>
            <p:cNvSpPr/>
            <p:nvPr/>
          </p:nvSpPr>
          <p:spPr bwMode="auto">
            <a:xfrm>
              <a:off x="6516688" y="1971675"/>
              <a:ext cx="1781175" cy="2125663"/>
            </a:xfrm>
            <a:custGeom>
              <a:avLst/>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5" name="자유형 54"/>
            <p:cNvSpPr/>
            <p:nvPr/>
          </p:nvSpPr>
          <p:spPr bwMode="auto">
            <a:xfrm>
              <a:off x="4619625" y="3217863"/>
              <a:ext cx="1984375" cy="1657350"/>
            </a:xfrm>
            <a:custGeom>
              <a:avLst/>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6" name="자유형 55"/>
            <p:cNvSpPr/>
            <p:nvPr/>
          </p:nvSpPr>
          <p:spPr bwMode="auto">
            <a:xfrm>
              <a:off x="5213350" y="2641600"/>
              <a:ext cx="2095500" cy="1739900"/>
            </a:xfrm>
            <a:custGeom>
              <a:avLst/>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7" name="자유형 56"/>
            <p:cNvSpPr/>
            <p:nvPr/>
          </p:nvSpPr>
          <p:spPr bwMode="auto">
            <a:xfrm>
              <a:off x="2916238" y="1862138"/>
              <a:ext cx="1703387" cy="1662112"/>
            </a:xfrm>
            <a:custGeom>
              <a:avLst/>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8" name="자유형 57"/>
            <p:cNvSpPr/>
            <p:nvPr/>
          </p:nvSpPr>
          <p:spPr bwMode="auto">
            <a:xfrm>
              <a:off x="3132138" y="3330575"/>
              <a:ext cx="2016125" cy="1681163"/>
            </a:xfrm>
            <a:custGeom>
              <a:avLst/>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9" name="자유형 58"/>
            <p:cNvSpPr/>
            <p:nvPr/>
          </p:nvSpPr>
          <p:spPr bwMode="auto">
            <a:xfrm>
              <a:off x="3817938" y="1589088"/>
              <a:ext cx="1365250" cy="1733550"/>
            </a:xfrm>
            <a:custGeom>
              <a:avLst/>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grpSp>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육지와 통하는 공항과 항구가 밀집한 지역으로 모든 관광객이 반드시 거쳐가는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면세점과 주요 호텔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리조트 및 유명 게스트하우스가 다수 위치해 숙박 편의성이 좋음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서귀포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중문 등 타 지역에 비해 상대적으로 여름철에 인기 있는 관광지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제주도민 거주 밀집 지역이기 때문에 쇼핑</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유흥 소비가 모두 활발하게 이루어짐</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TextBox 38"/>
          <p:cNvSpPr txBox="1">
            <a:spLocks noChangeArrowheads="1"/>
          </p:cNvSpPr>
          <p:nvPr/>
        </p:nvSpPr>
        <p:spPr bwMode="auto">
          <a:xfrm>
            <a:off x="2716570" y="4152193"/>
            <a:ext cx="5576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제주</a:t>
            </a:r>
          </a:p>
        </p:txBody>
      </p:sp>
      <p:sp>
        <p:nvSpPr>
          <p:cNvPr id="27" name="TextBox 40"/>
          <p:cNvSpPr txBox="1">
            <a:spLocks noChangeArrowheads="1"/>
          </p:cNvSpPr>
          <p:nvPr/>
        </p:nvSpPr>
        <p:spPr bwMode="auto">
          <a:xfrm>
            <a:off x="3382801" y="4132967"/>
            <a:ext cx="5576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조천읍</a:t>
            </a:r>
          </a:p>
        </p:txBody>
      </p:sp>
      <p:sp>
        <p:nvSpPr>
          <p:cNvPr id="28" name="TextBox 48"/>
          <p:cNvSpPr txBox="1">
            <a:spLocks noChangeArrowheads="1"/>
          </p:cNvSpPr>
          <p:nvPr/>
        </p:nvSpPr>
        <p:spPr bwMode="auto">
          <a:xfrm>
            <a:off x="1963236" y="4343050"/>
            <a:ext cx="5565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애월읍</a:t>
            </a:r>
          </a:p>
        </p:txBody>
      </p:sp>
      <p:sp>
        <p:nvSpPr>
          <p:cNvPr id="4" name="직사각형 3"/>
          <p:cNvSpPr/>
          <p:nvPr/>
        </p:nvSpPr>
        <p:spPr>
          <a:xfrm>
            <a:off x="2627784" y="3751983"/>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4" idx="3"/>
          </p:cNvCxnSpPr>
          <p:nvPr/>
        </p:nvCxnSpPr>
        <p:spPr>
          <a:xfrm flipV="1">
            <a:off x="3012425" y="3918060"/>
            <a:ext cx="2567687" cy="2435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688124" y="3679724"/>
            <a:ext cx="2844316"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제주국제공항</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제주연안여객터미널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관광객 유입로와 호텔</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면세점이 위치</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2" name="직선 연결선 41"/>
          <p:cNvCxnSpPr/>
          <p:nvPr/>
        </p:nvCxnSpPr>
        <p:spPr>
          <a:xfrm flipH="1">
            <a:off x="2796572" y="4698934"/>
            <a:ext cx="3508" cy="817853"/>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2807804" y="5508397"/>
            <a:ext cx="2340260" cy="1"/>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20072" y="5256495"/>
            <a:ext cx="3312368"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제주공룡랜드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러브랜드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프시케월드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상업적 관광 시설이 주로 밀집한 지역</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2472122" y="4374081"/>
            <a:ext cx="715360" cy="328242"/>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4014562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북</a:t>
            </a:r>
            <a:r>
              <a:rPr lang="ko-KR" altLang="en-US" smtClean="0"/>
              <a:t>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북부의 주요 소비 업종은 면세점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화장품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대형마트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비중이 높은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 등은 전년 대비 </a:t>
            </a:r>
            <a:r>
              <a:rPr lang="en-US" altLang="ko-KR" sz="1600" spc="100">
                <a:ln>
                  <a:solidFill>
                    <a:prstClr val="black">
                      <a:alpha val="20000"/>
                    </a:prstClr>
                  </a:solidFill>
                </a:ln>
                <a:solidFill>
                  <a:srgbClr val="000000"/>
                </a:solidFill>
                <a:ea typeface="NOVA Bold"/>
                <a:cs typeface="Arial" pitchFamily="34" charset="0"/>
              </a:rPr>
              <a:t>15~17% </a:t>
            </a:r>
            <a:r>
              <a:rPr lang="ko-KR" altLang="en-US" sz="1600" spc="100">
                <a:ln>
                  <a:solidFill>
                    <a:prstClr val="black">
                      <a:alpha val="20000"/>
                    </a:prstClr>
                  </a:solidFill>
                </a:ln>
                <a:solidFill>
                  <a:srgbClr val="000000"/>
                </a:solidFill>
                <a:ea typeface="NOVA Bold"/>
                <a:cs typeface="Arial" pitchFamily="34" charset="0"/>
              </a:rPr>
              <a:t>성장</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중국인 소비 비중이 높은 면세점 소비는 면세점 이전과 맞물려 전년 대비 </a:t>
            </a:r>
            <a:r>
              <a:rPr lang="en-US" altLang="ko-KR" sz="1600" spc="100">
                <a:ln>
                  <a:solidFill>
                    <a:prstClr val="black">
                      <a:alpha val="20000"/>
                    </a:prstClr>
                  </a:solidFill>
                </a:ln>
                <a:solidFill>
                  <a:srgbClr val="000000"/>
                </a:solidFill>
                <a:ea typeface="NOVA Bold"/>
                <a:cs typeface="Arial" pitchFamily="34" charset="0"/>
              </a:rPr>
              <a:t>208%</a:t>
            </a:r>
            <a:r>
              <a:rPr lang="ko-KR" altLang="en-US" sz="1600" spc="100">
                <a:ln>
                  <a:solidFill>
                    <a:prstClr val="black">
                      <a:alpha val="20000"/>
                    </a:prstClr>
                  </a:solidFill>
                </a:ln>
                <a:solidFill>
                  <a:srgbClr val="000000"/>
                </a:solidFill>
                <a:ea typeface="NOVA Bold"/>
                <a:cs typeface="Arial" pitchFamily="34" charset="0"/>
              </a:rPr>
              <a:t> 크게 증가</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3097831092"/>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면세점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4,661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159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29.3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2.9</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49.6</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2,609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237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11.0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67.1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0.7</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슈퍼 마켓</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14.7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85.7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0.3</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0319" y="2995540"/>
            <a:ext cx="8222121" cy="165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893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263" y="2672916"/>
            <a:ext cx="7969169" cy="352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면세점은 작년 초여름에 메르스 영향을 받았으나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월 이후 빠르게 회복하며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소비 비율이 높은 슈퍼마켓과 한식 소비는 외부 요인 영향 없이 증가 추세</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933056"/>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293096"/>
            <a:ext cx="612068" cy="828092"/>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163835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봄에 가장 많고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겨울에는 상대적으로 적은 계절적 추세를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가맹점이 </a:t>
            </a:r>
            <a:r>
              <a:rPr lang="en-US" altLang="ko-KR" sz="1600" spc="100">
                <a:ln>
                  <a:solidFill>
                    <a:prstClr val="black">
                      <a:alpha val="20000"/>
                    </a:prstClr>
                  </a:solidFill>
                </a:ln>
                <a:solidFill>
                  <a:srgbClr val="000000"/>
                </a:solidFill>
                <a:latin typeface="NOVA Bold"/>
                <a:ea typeface="NOVA Bold"/>
                <a:cs typeface="Arial" pitchFamily="34" charset="0"/>
              </a:rPr>
              <a:t>58%</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 미만 신규 가맹점은 </a:t>
            </a:r>
            <a:r>
              <a:rPr lang="en-US" altLang="ko-KR" sz="1600" spc="100">
                <a:ln>
                  <a:solidFill>
                    <a:prstClr val="black">
                      <a:alpha val="20000"/>
                    </a:prstClr>
                  </a:solidFill>
                </a:ln>
                <a:solidFill>
                  <a:srgbClr val="000000"/>
                </a:solidFill>
                <a:latin typeface="NOVA Bold"/>
                <a:ea typeface="NOVA Bold"/>
                <a:cs typeface="Arial" pitchFamily="34" charset="0"/>
              </a:rPr>
              <a:t>17%</a:t>
            </a:r>
            <a:r>
              <a:rPr lang="ko-KR" altLang="en-US" sz="1600" spc="100">
                <a:ln>
                  <a:solidFill>
                    <a:prstClr val="black">
                      <a:alpha val="20000"/>
                    </a:prstClr>
                  </a:solidFill>
                </a:ln>
                <a:solidFill>
                  <a:srgbClr val="000000"/>
                </a:solidFill>
                <a:latin typeface="NOVA Bold"/>
                <a:ea typeface="NOVA Bold"/>
                <a:cs typeface="Arial" pitchFamily="34" charset="0"/>
              </a:rPr>
              <a:t> 내외임</a:t>
            </a:r>
          </a:p>
        </p:txBody>
      </p:sp>
      <p:sp>
        <p:nvSpPr>
          <p:cNvPr id="94" name="타원 93"/>
          <p:cNvSpPr/>
          <p:nvPr/>
        </p:nvSpPr>
        <p:spPr>
          <a:xfrm>
            <a:off x="2771800" y="3215172"/>
            <a:ext cx="1008112" cy="993146"/>
          </a:xfrm>
          <a:prstGeom prst="ellipse">
            <a:avLst/>
          </a:prstGeom>
          <a:solidFill>
            <a:srgbClr val="FFC000">
              <a:alpha val="40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42342"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069" y="2600908"/>
            <a:ext cx="3598875" cy="365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직사각형 37"/>
          <p:cNvSpPr/>
          <p:nvPr/>
        </p:nvSpPr>
        <p:spPr>
          <a:xfrm>
            <a:off x="4572000"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영업기간별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6016" y="2643674"/>
            <a:ext cx="3812590" cy="3665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3176972"/>
            <a:ext cx="320894" cy="262082"/>
          </a:xfrm>
          <a:prstGeom prst="rect">
            <a:avLst/>
          </a:prstGeom>
        </p:spPr>
      </p:pic>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409" y="2907467"/>
            <a:ext cx="320894" cy="262082"/>
          </a:xfrm>
          <a:prstGeom prst="rect">
            <a:avLst/>
          </a:prstGeom>
        </p:spPr>
      </p:pic>
      <p:pic>
        <p:nvPicPr>
          <p:cNvPr id="20" name="그림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465" y="3176972"/>
            <a:ext cx="320894" cy="262082"/>
          </a:xfrm>
          <a:prstGeom prst="rect">
            <a:avLst/>
          </a:prstGeom>
        </p:spPr>
      </p:pic>
    </p:spTree>
    <p:extLst>
      <p:ext uri="{BB962C8B-B14F-4D97-AF65-F5344CB8AC3E}">
        <p14:creationId xmlns:p14="http://schemas.microsoft.com/office/powerpoint/2010/main" val="36417994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 업종 및 인근 대형마트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 업종 분포 및 인근 대형마트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48880"/>
            <a:ext cx="349198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1" y="2024844"/>
            <a:ext cx="3329301"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 시장 업종 분포</a:t>
            </a:r>
          </a:p>
        </p:txBody>
      </p:sp>
      <p:cxnSp>
        <p:nvCxnSpPr>
          <p:cNvPr id="38" name="직선 연결선 37"/>
          <p:cNvCxnSpPr/>
          <p:nvPr/>
        </p:nvCxnSpPr>
        <p:spPr>
          <a:xfrm>
            <a:off x="4237777" y="2348880"/>
            <a:ext cx="4618699"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47964" y="2024844"/>
            <a:ext cx="460851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도내 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vs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거리 현황</a:t>
            </a:r>
          </a:p>
        </p:txBody>
      </p:sp>
      <p:sp>
        <p:nvSpPr>
          <p:cNvPr id="55" name="직사각형 54"/>
          <p:cNvSpPr/>
          <p:nvPr/>
        </p:nvSpPr>
        <p:spPr>
          <a:xfrm>
            <a:off x="287523" y="285536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시장 전체</a:t>
            </a:r>
          </a:p>
        </p:txBody>
      </p:sp>
      <p:sp>
        <p:nvSpPr>
          <p:cNvPr id="59" name="직사각형 58"/>
          <p:cNvSpPr/>
          <p:nvPr/>
        </p:nvSpPr>
        <p:spPr>
          <a:xfrm>
            <a:off x="1331640" y="2427429"/>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가맹점 수</a:t>
            </a:r>
          </a:p>
        </p:txBody>
      </p:sp>
      <p:sp>
        <p:nvSpPr>
          <p:cNvPr id="60" name="직사각형 59"/>
          <p:cNvSpPr/>
          <p:nvPr/>
        </p:nvSpPr>
        <p:spPr>
          <a:xfrm>
            <a:off x="2087736" y="2427429"/>
            <a:ext cx="190821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업종현황</a:t>
            </a:r>
          </a:p>
        </p:txBody>
      </p:sp>
      <p:sp>
        <p:nvSpPr>
          <p:cNvPr id="62" name="직사각형 61"/>
          <p:cNvSpPr/>
          <p:nvPr/>
        </p:nvSpPr>
        <p:spPr>
          <a:xfrm>
            <a:off x="1331640" y="285536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1,039</a:t>
            </a:r>
            <a:r>
              <a:rPr lang="ko-KR" altLang="en-US" sz="1100" kern="0">
                <a:solidFill>
                  <a:prstClr val="black"/>
                </a:solidFill>
              </a:rPr>
              <a:t>개</a:t>
            </a:r>
          </a:p>
        </p:txBody>
      </p:sp>
      <p:sp>
        <p:nvSpPr>
          <p:cNvPr id="63" name="직사각형 62"/>
          <p:cNvSpPr/>
          <p:nvPr/>
        </p:nvSpPr>
        <p:spPr>
          <a:xfrm>
            <a:off x="2087724" y="285223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42%, </a:t>
            </a:r>
            <a:r>
              <a:rPr lang="ko-KR" altLang="en-US" sz="1000" kern="0">
                <a:solidFill>
                  <a:prstClr val="black"/>
                </a:solidFill>
              </a:rPr>
              <a:t>일반음식 </a:t>
            </a:r>
            <a:r>
              <a:rPr lang="en-US" altLang="ko-KR" sz="1000" kern="0">
                <a:solidFill>
                  <a:prstClr val="black"/>
                </a:solidFill>
              </a:rPr>
              <a:t>16%, </a:t>
            </a:r>
            <a:r>
              <a:rPr lang="ko-KR" altLang="en-US" sz="1000" kern="0">
                <a:solidFill>
                  <a:prstClr val="black"/>
                </a:solidFill>
              </a:rPr>
              <a:t>의류 </a:t>
            </a:r>
            <a:r>
              <a:rPr lang="en-US" altLang="ko-KR" sz="1000" kern="0">
                <a:solidFill>
                  <a:prstClr val="black"/>
                </a:solidFill>
              </a:rPr>
              <a:t>10%, </a:t>
            </a:r>
            <a:r>
              <a:rPr lang="ko-KR" altLang="en-US" sz="1000" kern="0">
                <a:solidFill>
                  <a:prstClr val="black"/>
                </a:solidFill>
              </a:rPr>
              <a:t>보건위생 </a:t>
            </a:r>
            <a:r>
              <a:rPr lang="en-US" altLang="ko-KR" sz="1000" kern="0">
                <a:solidFill>
                  <a:prstClr val="black"/>
                </a:solidFill>
              </a:rPr>
              <a:t>5%,</a:t>
            </a:r>
            <a:endParaRPr lang="ko-KR" altLang="en-US" sz="1000" kern="0">
              <a:solidFill>
                <a:prstClr val="black"/>
              </a:solidFill>
            </a:endParaRPr>
          </a:p>
        </p:txBody>
      </p:sp>
      <p:sp>
        <p:nvSpPr>
          <p:cNvPr id="48" name="직사각형 47"/>
          <p:cNvSpPr/>
          <p:nvPr/>
        </p:nvSpPr>
        <p:spPr>
          <a:xfrm>
            <a:off x="287523" y="3258693"/>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동문시장</a:t>
            </a:r>
          </a:p>
        </p:txBody>
      </p:sp>
      <p:sp>
        <p:nvSpPr>
          <p:cNvPr id="50" name="직사각형 49"/>
          <p:cNvSpPr/>
          <p:nvPr/>
        </p:nvSpPr>
        <p:spPr>
          <a:xfrm>
            <a:off x="1331640" y="3258693"/>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411</a:t>
            </a:r>
            <a:r>
              <a:rPr lang="ko-KR" altLang="en-US" sz="1100" kern="0">
                <a:solidFill>
                  <a:prstClr val="black"/>
                </a:solidFill>
              </a:rPr>
              <a:t>개</a:t>
            </a:r>
          </a:p>
        </p:txBody>
      </p:sp>
      <p:sp>
        <p:nvSpPr>
          <p:cNvPr id="51" name="직사각형 50"/>
          <p:cNvSpPr/>
          <p:nvPr/>
        </p:nvSpPr>
        <p:spPr>
          <a:xfrm>
            <a:off x="2087724" y="3255569"/>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58%, </a:t>
            </a:r>
            <a:r>
              <a:rPr lang="ko-KR" altLang="en-US" sz="1000" kern="0">
                <a:solidFill>
                  <a:prstClr val="black"/>
                </a:solidFill>
              </a:rPr>
              <a:t>일반음식 </a:t>
            </a:r>
            <a:r>
              <a:rPr lang="en-US" altLang="ko-KR" sz="1000" kern="0">
                <a:solidFill>
                  <a:prstClr val="black"/>
                </a:solidFill>
              </a:rPr>
              <a:t>10%, </a:t>
            </a:r>
            <a:r>
              <a:rPr lang="ko-KR" altLang="en-US" sz="1000" kern="0">
                <a:solidFill>
                  <a:prstClr val="black"/>
                </a:solidFill>
              </a:rPr>
              <a:t>의류 </a:t>
            </a:r>
            <a:r>
              <a:rPr lang="en-US" altLang="ko-KR" sz="1000" kern="0">
                <a:solidFill>
                  <a:prstClr val="black"/>
                </a:solidFill>
              </a:rPr>
              <a:t>8%, </a:t>
            </a:r>
            <a:r>
              <a:rPr lang="ko-KR" altLang="en-US" sz="1000" kern="0">
                <a:solidFill>
                  <a:prstClr val="black"/>
                </a:solidFill>
              </a:rPr>
              <a:t>유통업영리 </a:t>
            </a:r>
            <a:r>
              <a:rPr lang="en-US" altLang="ko-KR" sz="1000" kern="0">
                <a:solidFill>
                  <a:prstClr val="black"/>
                </a:solidFill>
              </a:rPr>
              <a:t>4%</a:t>
            </a:r>
            <a:endParaRPr lang="ko-KR" altLang="en-US" sz="1000" kern="0">
              <a:solidFill>
                <a:prstClr val="black"/>
              </a:solidFill>
            </a:endParaRPr>
          </a:p>
        </p:txBody>
      </p:sp>
      <p:sp>
        <p:nvSpPr>
          <p:cNvPr id="52" name="직사각형 51"/>
          <p:cNvSpPr/>
          <p:nvPr/>
        </p:nvSpPr>
        <p:spPr>
          <a:xfrm>
            <a:off x="287523" y="3661976"/>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서문시장</a:t>
            </a:r>
          </a:p>
        </p:txBody>
      </p:sp>
      <p:sp>
        <p:nvSpPr>
          <p:cNvPr id="53" name="직사각형 52"/>
          <p:cNvSpPr/>
          <p:nvPr/>
        </p:nvSpPr>
        <p:spPr>
          <a:xfrm>
            <a:off x="1331640" y="3661976"/>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43</a:t>
            </a:r>
            <a:r>
              <a:rPr lang="ko-KR" altLang="en-US" sz="1100" kern="0">
                <a:solidFill>
                  <a:prstClr val="black"/>
                </a:solidFill>
              </a:rPr>
              <a:t>개</a:t>
            </a:r>
          </a:p>
        </p:txBody>
      </p:sp>
      <p:sp>
        <p:nvSpPr>
          <p:cNvPr id="54" name="직사각형 53"/>
          <p:cNvSpPr/>
          <p:nvPr/>
        </p:nvSpPr>
        <p:spPr>
          <a:xfrm>
            <a:off x="2087724" y="3658852"/>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일반음식 </a:t>
            </a:r>
            <a:r>
              <a:rPr lang="en-US" altLang="ko-KR" sz="1000" kern="0">
                <a:solidFill>
                  <a:prstClr val="black"/>
                </a:solidFill>
              </a:rPr>
              <a:t>40%, </a:t>
            </a:r>
            <a:r>
              <a:rPr lang="ko-KR" altLang="en-US" sz="1000" kern="0">
                <a:solidFill>
                  <a:prstClr val="black"/>
                </a:solidFill>
              </a:rPr>
              <a:t>음식료품 </a:t>
            </a:r>
            <a:r>
              <a:rPr lang="en-US" altLang="ko-KR" sz="1000" kern="0">
                <a:solidFill>
                  <a:prstClr val="black"/>
                </a:solidFill>
              </a:rPr>
              <a:t>26%, </a:t>
            </a:r>
            <a:r>
              <a:rPr lang="ko-KR" altLang="en-US" sz="1000" kern="0">
                <a:solidFill>
                  <a:prstClr val="black"/>
                </a:solidFill>
              </a:rPr>
              <a:t>직물 </a:t>
            </a:r>
            <a:r>
              <a:rPr lang="en-US" altLang="ko-KR" sz="1000" kern="0">
                <a:solidFill>
                  <a:prstClr val="black"/>
                </a:solidFill>
              </a:rPr>
              <a:t>14%, </a:t>
            </a:r>
            <a:r>
              <a:rPr lang="ko-KR" altLang="en-US" sz="1000" kern="0">
                <a:solidFill>
                  <a:prstClr val="black"/>
                </a:solidFill>
              </a:rPr>
              <a:t>의류 </a:t>
            </a:r>
            <a:r>
              <a:rPr lang="en-US" altLang="ko-KR" sz="1000" kern="0">
                <a:solidFill>
                  <a:prstClr val="black"/>
                </a:solidFill>
              </a:rPr>
              <a:t>9%, </a:t>
            </a:r>
            <a:r>
              <a:rPr lang="ko-KR" altLang="en-US" sz="1000" kern="0">
                <a:solidFill>
                  <a:prstClr val="black"/>
                </a:solidFill>
              </a:rPr>
              <a:t>신변잡화 </a:t>
            </a:r>
            <a:r>
              <a:rPr lang="en-US" altLang="ko-KR" sz="1000" kern="0">
                <a:solidFill>
                  <a:prstClr val="black"/>
                </a:solidFill>
              </a:rPr>
              <a:t>7%</a:t>
            </a:r>
            <a:endParaRPr lang="ko-KR" altLang="en-US" sz="1000" kern="0">
              <a:solidFill>
                <a:prstClr val="black"/>
              </a:solidFill>
            </a:endParaRPr>
          </a:p>
        </p:txBody>
      </p:sp>
      <p:sp>
        <p:nvSpPr>
          <p:cNvPr id="71" name="직사각형 70"/>
          <p:cNvSpPr/>
          <p:nvPr/>
        </p:nvSpPr>
        <p:spPr>
          <a:xfrm>
            <a:off x="287523" y="4065259"/>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보성시장</a:t>
            </a:r>
          </a:p>
        </p:txBody>
      </p:sp>
      <p:sp>
        <p:nvSpPr>
          <p:cNvPr id="72" name="직사각형 71"/>
          <p:cNvSpPr/>
          <p:nvPr/>
        </p:nvSpPr>
        <p:spPr>
          <a:xfrm>
            <a:off x="1331640" y="4065259"/>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106</a:t>
            </a:r>
            <a:r>
              <a:rPr lang="ko-KR" altLang="en-US" sz="1100" kern="0">
                <a:solidFill>
                  <a:prstClr val="black"/>
                </a:solidFill>
              </a:rPr>
              <a:t>개</a:t>
            </a:r>
          </a:p>
        </p:txBody>
      </p:sp>
      <p:sp>
        <p:nvSpPr>
          <p:cNvPr id="73" name="직사각형 72"/>
          <p:cNvSpPr/>
          <p:nvPr/>
        </p:nvSpPr>
        <p:spPr>
          <a:xfrm>
            <a:off x="2087724" y="4062135"/>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26%, </a:t>
            </a:r>
            <a:r>
              <a:rPr lang="ko-KR" altLang="en-US" sz="1000" kern="0">
                <a:solidFill>
                  <a:prstClr val="black"/>
                </a:solidFill>
              </a:rPr>
              <a:t>보건위생 </a:t>
            </a:r>
            <a:r>
              <a:rPr lang="en-US" altLang="ko-KR" sz="1000" kern="0">
                <a:solidFill>
                  <a:prstClr val="black"/>
                </a:solidFill>
              </a:rPr>
              <a:t>24%, </a:t>
            </a:r>
            <a:r>
              <a:rPr lang="ko-KR" altLang="en-US" sz="1000" kern="0">
                <a:solidFill>
                  <a:prstClr val="black"/>
                </a:solidFill>
              </a:rPr>
              <a:t>일반음식 </a:t>
            </a:r>
            <a:r>
              <a:rPr lang="en-US" altLang="ko-KR" sz="1000" kern="0">
                <a:solidFill>
                  <a:prstClr val="black"/>
                </a:solidFill>
              </a:rPr>
              <a:t>18%, </a:t>
            </a:r>
            <a:r>
              <a:rPr lang="ko-KR" altLang="en-US" sz="1000" kern="0">
                <a:solidFill>
                  <a:prstClr val="black"/>
                </a:solidFill>
              </a:rPr>
              <a:t>신변잡화 </a:t>
            </a:r>
            <a:r>
              <a:rPr lang="en-US" altLang="ko-KR" sz="1000" kern="0">
                <a:solidFill>
                  <a:prstClr val="black"/>
                </a:solidFill>
              </a:rPr>
              <a:t>8%</a:t>
            </a:r>
            <a:endParaRPr lang="ko-KR" altLang="en-US" sz="1000" kern="0">
              <a:solidFill>
                <a:prstClr val="black"/>
              </a:solidFill>
            </a:endParaRPr>
          </a:p>
        </p:txBody>
      </p:sp>
      <p:sp>
        <p:nvSpPr>
          <p:cNvPr id="74" name="직사각형 73"/>
          <p:cNvSpPr/>
          <p:nvPr/>
        </p:nvSpPr>
        <p:spPr>
          <a:xfrm>
            <a:off x="287523" y="446854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서귀포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매일올레시장</a:t>
            </a:r>
          </a:p>
        </p:txBody>
      </p:sp>
      <p:sp>
        <p:nvSpPr>
          <p:cNvPr id="75" name="직사각형 74"/>
          <p:cNvSpPr/>
          <p:nvPr/>
        </p:nvSpPr>
        <p:spPr>
          <a:xfrm>
            <a:off x="1331640" y="446854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397</a:t>
            </a:r>
            <a:r>
              <a:rPr lang="ko-KR" altLang="en-US" sz="1100" kern="0">
                <a:solidFill>
                  <a:prstClr val="black"/>
                </a:solidFill>
              </a:rPr>
              <a:t>개</a:t>
            </a:r>
          </a:p>
        </p:txBody>
      </p:sp>
      <p:sp>
        <p:nvSpPr>
          <p:cNvPr id="76" name="직사각형 75"/>
          <p:cNvSpPr/>
          <p:nvPr/>
        </p:nvSpPr>
        <p:spPr>
          <a:xfrm>
            <a:off x="2087724" y="446541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31%, </a:t>
            </a:r>
            <a:r>
              <a:rPr lang="ko-KR" altLang="en-US" sz="1000" kern="0">
                <a:solidFill>
                  <a:prstClr val="black"/>
                </a:solidFill>
              </a:rPr>
              <a:t>일반음식 </a:t>
            </a:r>
            <a:r>
              <a:rPr lang="en-US" altLang="ko-KR" sz="1000" kern="0">
                <a:solidFill>
                  <a:prstClr val="black"/>
                </a:solidFill>
              </a:rPr>
              <a:t>18%, </a:t>
            </a:r>
            <a:r>
              <a:rPr lang="ko-KR" altLang="en-US" sz="1000" kern="0">
                <a:solidFill>
                  <a:prstClr val="black"/>
                </a:solidFill>
              </a:rPr>
              <a:t>의류 </a:t>
            </a:r>
            <a:r>
              <a:rPr lang="en-US" altLang="ko-KR" sz="1000" kern="0">
                <a:solidFill>
                  <a:prstClr val="black"/>
                </a:solidFill>
              </a:rPr>
              <a:t>14%, </a:t>
            </a:r>
            <a:r>
              <a:rPr lang="ko-KR" altLang="en-US" sz="1000" kern="0">
                <a:solidFill>
                  <a:prstClr val="black"/>
                </a:solidFill>
              </a:rPr>
              <a:t>레져용품 </a:t>
            </a:r>
            <a:r>
              <a:rPr lang="en-US" altLang="ko-KR" sz="1000" kern="0">
                <a:solidFill>
                  <a:prstClr val="black"/>
                </a:solidFill>
              </a:rPr>
              <a:t>6%</a:t>
            </a:r>
            <a:endParaRPr lang="ko-KR" altLang="en-US" sz="1000" kern="0">
              <a:solidFill>
                <a:prstClr val="black"/>
              </a:solidFill>
            </a:endParaRPr>
          </a:p>
        </p:txBody>
      </p:sp>
      <p:sp>
        <p:nvSpPr>
          <p:cNvPr id="77" name="직사각형 76"/>
          <p:cNvSpPr/>
          <p:nvPr/>
        </p:nvSpPr>
        <p:spPr>
          <a:xfrm>
            <a:off x="287523" y="4871825"/>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모슬포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중앙시장</a:t>
            </a:r>
          </a:p>
        </p:txBody>
      </p:sp>
      <p:sp>
        <p:nvSpPr>
          <p:cNvPr id="78" name="직사각형 77"/>
          <p:cNvSpPr/>
          <p:nvPr/>
        </p:nvSpPr>
        <p:spPr>
          <a:xfrm>
            <a:off x="1331640" y="4871825"/>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a:t>
            </a:r>
            <a:r>
              <a:rPr lang="ko-KR" altLang="en-US" sz="1100" kern="0">
                <a:solidFill>
                  <a:prstClr val="black"/>
                </a:solidFill>
              </a:rPr>
              <a:t>개</a:t>
            </a:r>
          </a:p>
        </p:txBody>
      </p:sp>
      <p:sp>
        <p:nvSpPr>
          <p:cNvPr id="79" name="직사각형 78"/>
          <p:cNvSpPr/>
          <p:nvPr/>
        </p:nvSpPr>
        <p:spPr>
          <a:xfrm>
            <a:off x="2087724" y="4868701"/>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69%, </a:t>
            </a:r>
            <a:r>
              <a:rPr lang="ko-KR" altLang="en-US" sz="1000" kern="0">
                <a:solidFill>
                  <a:prstClr val="black"/>
                </a:solidFill>
              </a:rPr>
              <a:t>보건위생 </a:t>
            </a:r>
            <a:r>
              <a:rPr lang="en-US" altLang="ko-KR" sz="1000" kern="0">
                <a:solidFill>
                  <a:prstClr val="black"/>
                </a:solidFill>
              </a:rPr>
              <a:t>8%, </a:t>
            </a:r>
            <a:r>
              <a:rPr lang="ko-KR" altLang="en-US" sz="1000" kern="0">
                <a:solidFill>
                  <a:prstClr val="black"/>
                </a:solidFill>
              </a:rPr>
              <a:t>유흥주점 </a:t>
            </a:r>
            <a:r>
              <a:rPr lang="en-US" altLang="ko-KR" sz="1000" kern="0">
                <a:solidFill>
                  <a:prstClr val="black"/>
                </a:solidFill>
              </a:rPr>
              <a:t>8%, </a:t>
            </a:r>
            <a:r>
              <a:rPr lang="ko-KR" altLang="en-US" sz="1000" kern="0">
                <a:solidFill>
                  <a:prstClr val="black"/>
                </a:solidFill>
              </a:rPr>
              <a:t>일반음식 </a:t>
            </a:r>
            <a:r>
              <a:rPr lang="en-US" altLang="ko-KR" sz="1000" kern="0">
                <a:solidFill>
                  <a:prstClr val="black"/>
                </a:solidFill>
              </a:rPr>
              <a:t>8%</a:t>
            </a:r>
            <a:endParaRPr lang="ko-KR" altLang="en-US" sz="1000" kern="0">
              <a:solidFill>
                <a:prstClr val="black"/>
              </a:solidFill>
            </a:endParaRPr>
          </a:p>
        </p:txBody>
      </p:sp>
      <p:sp>
        <p:nvSpPr>
          <p:cNvPr id="80" name="직사각형 79"/>
          <p:cNvSpPr/>
          <p:nvPr/>
        </p:nvSpPr>
        <p:spPr>
          <a:xfrm>
            <a:off x="287523" y="5275108"/>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서귀포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향토</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1" name="직사각형 80"/>
          <p:cNvSpPr/>
          <p:nvPr/>
        </p:nvSpPr>
        <p:spPr>
          <a:xfrm>
            <a:off x="1331640" y="5275108"/>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a:t>
            </a:r>
            <a:r>
              <a:rPr lang="ko-KR" altLang="en-US" sz="1100" kern="0">
                <a:solidFill>
                  <a:prstClr val="black"/>
                </a:solidFill>
              </a:rPr>
              <a:t>개</a:t>
            </a:r>
          </a:p>
        </p:txBody>
      </p:sp>
      <p:sp>
        <p:nvSpPr>
          <p:cNvPr id="82" name="직사각형 81"/>
          <p:cNvSpPr/>
          <p:nvPr/>
        </p:nvSpPr>
        <p:spPr>
          <a:xfrm>
            <a:off x="2087724" y="5271984"/>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28%, </a:t>
            </a:r>
            <a:r>
              <a:rPr lang="ko-KR" altLang="en-US" sz="1000" kern="0">
                <a:solidFill>
                  <a:prstClr val="black"/>
                </a:solidFill>
              </a:rPr>
              <a:t>일반음식 </a:t>
            </a:r>
            <a:r>
              <a:rPr lang="en-US" altLang="ko-KR" sz="1000" kern="0">
                <a:solidFill>
                  <a:prstClr val="black"/>
                </a:solidFill>
              </a:rPr>
              <a:t>17%,</a:t>
            </a:r>
          </a:p>
          <a:p>
            <a:pPr algn="ctr" latinLnBrk="0"/>
            <a:r>
              <a:rPr lang="ko-KR" altLang="en-US" sz="1000" kern="0">
                <a:solidFill>
                  <a:prstClr val="black"/>
                </a:solidFill>
              </a:rPr>
              <a:t>주방용품 </a:t>
            </a:r>
            <a:r>
              <a:rPr lang="en-US" altLang="ko-KR" sz="1000" kern="0">
                <a:solidFill>
                  <a:prstClr val="black"/>
                </a:solidFill>
              </a:rPr>
              <a:t>10%,  </a:t>
            </a:r>
            <a:r>
              <a:rPr lang="ko-KR" altLang="en-US" sz="1000" kern="0">
                <a:solidFill>
                  <a:prstClr val="black"/>
                </a:solidFill>
              </a:rPr>
              <a:t>신변잡화 </a:t>
            </a:r>
            <a:r>
              <a:rPr lang="en-US" altLang="ko-KR" sz="1000" kern="0">
                <a:solidFill>
                  <a:prstClr val="black"/>
                </a:solidFill>
              </a:rPr>
              <a:t>7%</a:t>
            </a:r>
            <a:endParaRPr lang="ko-KR" altLang="en-US" sz="1000" kern="0">
              <a:solidFill>
                <a:prstClr val="black"/>
              </a:solidFill>
            </a:endParaRPr>
          </a:p>
        </p:txBody>
      </p:sp>
      <p:sp>
        <p:nvSpPr>
          <p:cNvPr id="83" name="직사각형 82"/>
          <p:cNvSpPr/>
          <p:nvPr/>
        </p:nvSpPr>
        <p:spPr>
          <a:xfrm>
            <a:off x="287523" y="5675220"/>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민속</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4" name="직사각형 83"/>
          <p:cNvSpPr/>
          <p:nvPr/>
        </p:nvSpPr>
        <p:spPr>
          <a:xfrm>
            <a:off x="1331640" y="5675220"/>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24</a:t>
            </a:r>
            <a:r>
              <a:rPr lang="ko-KR" altLang="en-US" sz="1100" kern="0">
                <a:solidFill>
                  <a:prstClr val="black"/>
                </a:solidFill>
              </a:rPr>
              <a:t>개</a:t>
            </a:r>
          </a:p>
        </p:txBody>
      </p:sp>
      <p:sp>
        <p:nvSpPr>
          <p:cNvPr id="85" name="직사각형 84"/>
          <p:cNvSpPr/>
          <p:nvPr/>
        </p:nvSpPr>
        <p:spPr>
          <a:xfrm>
            <a:off x="2087724" y="5672096"/>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29%, </a:t>
            </a:r>
            <a:r>
              <a:rPr lang="ko-KR" altLang="en-US" sz="1000" kern="0">
                <a:solidFill>
                  <a:prstClr val="black"/>
                </a:solidFill>
              </a:rPr>
              <a:t>일반음식 </a:t>
            </a:r>
            <a:r>
              <a:rPr lang="en-US" altLang="ko-KR" sz="1000" kern="0">
                <a:solidFill>
                  <a:prstClr val="black"/>
                </a:solidFill>
              </a:rPr>
              <a:t>29%, </a:t>
            </a:r>
            <a:r>
              <a:rPr lang="ko-KR" altLang="en-US" sz="1000" kern="0">
                <a:solidFill>
                  <a:prstClr val="black"/>
                </a:solidFill>
              </a:rPr>
              <a:t>직물</a:t>
            </a:r>
            <a:r>
              <a:rPr lang="en-US" altLang="ko-KR" sz="1000" kern="0">
                <a:solidFill>
                  <a:prstClr val="black"/>
                </a:solidFill>
              </a:rPr>
              <a:t>13%, </a:t>
            </a:r>
            <a:r>
              <a:rPr lang="ko-KR" altLang="en-US" sz="1000" kern="0">
                <a:solidFill>
                  <a:prstClr val="black"/>
                </a:solidFill>
              </a:rPr>
              <a:t>용역서비스 </a:t>
            </a:r>
            <a:r>
              <a:rPr lang="en-US" altLang="ko-KR" sz="1000" kern="0">
                <a:solidFill>
                  <a:prstClr val="black"/>
                </a:solidFill>
              </a:rPr>
              <a:t>8%</a:t>
            </a:r>
            <a:endParaRPr lang="ko-KR" altLang="en-US" sz="1000" kern="0">
              <a:solidFill>
                <a:prstClr val="black"/>
              </a:solidFill>
            </a:endParaRPr>
          </a:p>
        </p:txBody>
      </p:sp>
      <p:sp>
        <p:nvSpPr>
          <p:cNvPr id="86" name="직사각형 85"/>
          <p:cNvSpPr/>
          <p:nvPr/>
        </p:nvSpPr>
        <p:spPr>
          <a:xfrm>
            <a:off x="287523" y="607533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중문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향토</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7" name="직사각형 86"/>
          <p:cNvSpPr/>
          <p:nvPr/>
        </p:nvSpPr>
        <p:spPr>
          <a:xfrm>
            <a:off x="1331640" y="607533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a:t>
            </a:r>
            <a:r>
              <a:rPr lang="ko-KR" altLang="en-US" sz="1100" kern="0">
                <a:solidFill>
                  <a:prstClr val="black"/>
                </a:solidFill>
              </a:rPr>
              <a:t>개</a:t>
            </a:r>
          </a:p>
        </p:txBody>
      </p:sp>
      <p:sp>
        <p:nvSpPr>
          <p:cNvPr id="88" name="직사각형 87"/>
          <p:cNvSpPr/>
          <p:nvPr/>
        </p:nvSpPr>
        <p:spPr>
          <a:xfrm>
            <a:off x="2087724" y="607220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일반음식 </a:t>
            </a:r>
            <a:r>
              <a:rPr lang="en-US" altLang="ko-KR" sz="1000" kern="0">
                <a:solidFill>
                  <a:prstClr val="black"/>
                </a:solidFill>
              </a:rPr>
              <a:t>100%</a:t>
            </a:r>
            <a:endParaRPr lang="ko-KR" altLang="en-US" sz="1000" kern="0">
              <a:solidFill>
                <a:prstClr val="black"/>
              </a:solidFill>
            </a:endParaRPr>
          </a:p>
        </p:txBody>
      </p:sp>
      <p:sp>
        <p:nvSpPr>
          <p:cNvPr id="89" name="직사각형 88"/>
          <p:cNvSpPr/>
          <p:nvPr/>
        </p:nvSpPr>
        <p:spPr>
          <a:xfrm>
            <a:off x="4229962"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0" name="직사각형 89"/>
          <p:cNvSpPr/>
          <p:nvPr/>
        </p:nvSpPr>
        <p:spPr>
          <a:xfrm>
            <a:off x="5018450"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신제주점</a:t>
            </a:r>
          </a:p>
        </p:txBody>
      </p:sp>
      <p:sp>
        <p:nvSpPr>
          <p:cNvPr id="91" name="직사각형 90"/>
          <p:cNvSpPr/>
          <p:nvPr/>
        </p:nvSpPr>
        <p:spPr>
          <a:xfrm>
            <a:off x="5806938"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롯데마트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2" name="직사각형 91"/>
          <p:cNvSpPr/>
          <p:nvPr/>
        </p:nvSpPr>
        <p:spPr>
          <a:xfrm>
            <a:off x="6595426"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하나로마트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3" name="직사각형 92"/>
          <p:cNvSpPr/>
          <p:nvPr/>
        </p:nvSpPr>
        <p:spPr>
          <a:xfrm>
            <a:off x="7383914"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서귀포점</a:t>
            </a:r>
          </a:p>
        </p:txBody>
      </p:sp>
      <p:sp>
        <p:nvSpPr>
          <p:cNvPr id="94" name="직사각형 93"/>
          <p:cNvSpPr/>
          <p:nvPr/>
        </p:nvSpPr>
        <p:spPr>
          <a:xfrm>
            <a:off x="8172400"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홈플러스</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서귀포점</a:t>
            </a:r>
          </a:p>
        </p:txBody>
      </p:sp>
      <p:sp>
        <p:nvSpPr>
          <p:cNvPr id="46" name="직사각형 45"/>
          <p:cNvSpPr/>
          <p:nvPr/>
        </p:nvSpPr>
        <p:spPr>
          <a:xfrm>
            <a:off x="5807018" y="3255521"/>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5.5 km</a:t>
            </a:r>
            <a:endParaRPr lang="ko-KR" altLang="en-US" sz="1100" kern="0">
              <a:solidFill>
                <a:prstClr val="black"/>
              </a:solidFill>
            </a:endParaRPr>
          </a:p>
        </p:txBody>
      </p:sp>
      <p:sp>
        <p:nvSpPr>
          <p:cNvPr id="47" name="직사각형 46"/>
          <p:cNvSpPr/>
          <p:nvPr/>
        </p:nvSpPr>
        <p:spPr>
          <a:xfrm>
            <a:off x="7383994" y="3255521"/>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49" name="직사각형 48"/>
          <p:cNvSpPr/>
          <p:nvPr/>
        </p:nvSpPr>
        <p:spPr>
          <a:xfrm>
            <a:off x="4235557" y="3255521"/>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0.9 km</a:t>
            </a:r>
            <a:endParaRPr lang="ko-KR" altLang="en-US" sz="1100" kern="0">
              <a:solidFill>
                <a:srgbClr val="FF0000"/>
              </a:solidFill>
            </a:endParaRPr>
          </a:p>
        </p:txBody>
      </p:sp>
      <p:sp>
        <p:nvSpPr>
          <p:cNvPr id="56" name="직사각형 55"/>
          <p:cNvSpPr/>
          <p:nvPr/>
        </p:nvSpPr>
        <p:spPr>
          <a:xfrm>
            <a:off x="6595426" y="3255521"/>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2.6 km</a:t>
            </a:r>
            <a:endParaRPr lang="ko-KR" altLang="en-US" sz="1100" kern="0">
              <a:solidFill>
                <a:srgbClr val="FF0000"/>
              </a:solidFill>
            </a:endParaRPr>
          </a:p>
        </p:txBody>
      </p:sp>
      <p:sp>
        <p:nvSpPr>
          <p:cNvPr id="61" name="직사각형 60"/>
          <p:cNvSpPr/>
          <p:nvPr/>
        </p:nvSpPr>
        <p:spPr>
          <a:xfrm>
            <a:off x="8172480" y="3255521"/>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64" name="직사각형 63"/>
          <p:cNvSpPr/>
          <p:nvPr/>
        </p:nvSpPr>
        <p:spPr>
          <a:xfrm>
            <a:off x="5018450" y="3255521"/>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5.4 km</a:t>
            </a:r>
            <a:endParaRPr lang="ko-KR" altLang="en-US" sz="1100" kern="0">
              <a:solidFill>
                <a:prstClr val="black"/>
              </a:solidFill>
            </a:endParaRPr>
          </a:p>
        </p:txBody>
      </p:sp>
      <p:sp>
        <p:nvSpPr>
          <p:cNvPr id="65" name="직사각형 64"/>
          <p:cNvSpPr/>
          <p:nvPr/>
        </p:nvSpPr>
        <p:spPr>
          <a:xfrm>
            <a:off x="5801423" y="3658852"/>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4.6 km</a:t>
            </a:r>
            <a:endParaRPr lang="ko-KR" altLang="en-US" sz="1100" kern="0">
              <a:solidFill>
                <a:prstClr val="black"/>
              </a:solidFill>
            </a:endParaRPr>
          </a:p>
        </p:txBody>
      </p:sp>
      <p:sp>
        <p:nvSpPr>
          <p:cNvPr id="66" name="직사각형 65"/>
          <p:cNvSpPr/>
          <p:nvPr/>
        </p:nvSpPr>
        <p:spPr>
          <a:xfrm>
            <a:off x="7378399" y="3658852"/>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67" name="직사각형 66"/>
          <p:cNvSpPr/>
          <p:nvPr/>
        </p:nvSpPr>
        <p:spPr>
          <a:xfrm>
            <a:off x="4229962" y="3658852"/>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0.8 km</a:t>
            </a:r>
            <a:endParaRPr lang="ko-KR" altLang="en-US" sz="1100" kern="0">
              <a:solidFill>
                <a:srgbClr val="FF0000"/>
              </a:solidFill>
            </a:endParaRPr>
          </a:p>
        </p:txBody>
      </p:sp>
      <p:sp>
        <p:nvSpPr>
          <p:cNvPr id="68" name="직사각형 67"/>
          <p:cNvSpPr/>
          <p:nvPr/>
        </p:nvSpPr>
        <p:spPr>
          <a:xfrm>
            <a:off x="6589831" y="3658852"/>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3.5 km</a:t>
            </a:r>
            <a:endParaRPr lang="ko-KR" altLang="en-US" sz="1100" kern="0">
              <a:solidFill>
                <a:srgbClr val="FF0000"/>
              </a:solidFill>
            </a:endParaRPr>
          </a:p>
        </p:txBody>
      </p:sp>
      <p:sp>
        <p:nvSpPr>
          <p:cNvPr id="69" name="직사각형 68"/>
          <p:cNvSpPr/>
          <p:nvPr/>
        </p:nvSpPr>
        <p:spPr>
          <a:xfrm>
            <a:off x="8166885" y="3658852"/>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70" name="직사각형 69"/>
          <p:cNvSpPr/>
          <p:nvPr/>
        </p:nvSpPr>
        <p:spPr>
          <a:xfrm>
            <a:off x="5012855" y="3658852"/>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4.5 km</a:t>
            </a:r>
            <a:endParaRPr lang="ko-KR" altLang="en-US" sz="1100" kern="0">
              <a:solidFill>
                <a:prstClr val="black"/>
              </a:solidFill>
            </a:endParaRPr>
          </a:p>
        </p:txBody>
      </p:sp>
      <p:sp>
        <p:nvSpPr>
          <p:cNvPr id="96" name="직사각형 95"/>
          <p:cNvSpPr/>
          <p:nvPr/>
        </p:nvSpPr>
        <p:spPr>
          <a:xfrm>
            <a:off x="5809238" y="406843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4.9 km</a:t>
            </a:r>
            <a:endParaRPr lang="ko-KR" altLang="en-US" sz="1100" kern="0">
              <a:solidFill>
                <a:prstClr val="black"/>
              </a:solidFill>
            </a:endParaRPr>
          </a:p>
        </p:txBody>
      </p:sp>
      <p:sp>
        <p:nvSpPr>
          <p:cNvPr id="97" name="직사각형 96"/>
          <p:cNvSpPr/>
          <p:nvPr/>
        </p:nvSpPr>
        <p:spPr>
          <a:xfrm>
            <a:off x="7386214" y="406843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98" name="직사각형 97"/>
          <p:cNvSpPr/>
          <p:nvPr/>
        </p:nvSpPr>
        <p:spPr>
          <a:xfrm>
            <a:off x="4237777" y="406843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1.7 km</a:t>
            </a:r>
            <a:endParaRPr lang="ko-KR" altLang="en-US" sz="1100" kern="0">
              <a:solidFill>
                <a:srgbClr val="FF0000"/>
              </a:solidFill>
            </a:endParaRPr>
          </a:p>
        </p:txBody>
      </p:sp>
      <p:sp>
        <p:nvSpPr>
          <p:cNvPr id="99" name="직사각형 98"/>
          <p:cNvSpPr/>
          <p:nvPr/>
        </p:nvSpPr>
        <p:spPr>
          <a:xfrm>
            <a:off x="6597646" y="406843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2.5 km</a:t>
            </a:r>
            <a:endParaRPr lang="ko-KR" altLang="en-US" sz="1100" kern="0">
              <a:solidFill>
                <a:srgbClr val="FF0000"/>
              </a:solidFill>
            </a:endParaRPr>
          </a:p>
        </p:txBody>
      </p:sp>
      <p:sp>
        <p:nvSpPr>
          <p:cNvPr id="100" name="직사각형 99"/>
          <p:cNvSpPr/>
          <p:nvPr/>
        </p:nvSpPr>
        <p:spPr>
          <a:xfrm>
            <a:off x="8174700" y="406843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1" name="직사각형 100"/>
          <p:cNvSpPr/>
          <p:nvPr/>
        </p:nvSpPr>
        <p:spPr>
          <a:xfrm>
            <a:off x="5020670" y="406843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4.8 km</a:t>
            </a:r>
            <a:endParaRPr lang="ko-KR" altLang="en-US" sz="1100" kern="0">
              <a:solidFill>
                <a:prstClr val="black"/>
              </a:solidFill>
            </a:endParaRPr>
          </a:p>
        </p:txBody>
      </p:sp>
      <p:sp>
        <p:nvSpPr>
          <p:cNvPr id="102" name="직사각형 101"/>
          <p:cNvSpPr/>
          <p:nvPr/>
        </p:nvSpPr>
        <p:spPr>
          <a:xfrm>
            <a:off x="5801423" y="446541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3" name="직사각형 102"/>
          <p:cNvSpPr/>
          <p:nvPr/>
        </p:nvSpPr>
        <p:spPr>
          <a:xfrm>
            <a:off x="7378399" y="446541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5.1 km</a:t>
            </a:r>
            <a:endParaRPr lang="ko-KR" altLang="en-US" sz="1100" kern="0">
              <a:solidFill>
                <a:prstClr val="black"/>
              </a:solidFill>
            </a:endParaRPr>
          </a:p>
        </p:txBody>
      </p:sp>
      <p:sp>
        <p:nvSpPr>
          <p:cNvPr id="104" name="직사각형 103"/>
          <p:cNvSpPr/>
          <p:nvPr/>
        </p:nvSpPr>
        <p:spPr>
          <a:xfrm>
            <a:off x="4229962" y="446541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30 km</a:t>
            </a:r>
            <a:endParaRPr lang="ko-KR" altLang="en-US" sz="1100" kern="0">
              <a:solidFill>
                <a:prstClr val="black"/>
              </a:solidFill>
            </a:endParaRPr>
          </a:p>
        </p:txBody>
      </p:sp>
      <p:sp>
        <p:nvSpPr>
          <p:cNvPr id="105" name="직사각형 104"/>
          <p:cNvSpPr/>
          <p:nvPr/>
        </p:nvSpPr>
        <p:spPr>
          <a:xfrm>
            <a:off x="6589831" y="446541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106" name="직사각형 105"/>
          <p:cNvSpPr/>
          <p:nvPr/>
        </p:nvSpPr>
        <p:spPr>
          <a:xfrm>
            <a:off x="8166885" y="446541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1.2 km</a:t>
            </a:r>
            <a:endParaRPr lang="ko-KR" altLang="en-US" sz="1100" kern="0">
              <a:solidFill>
                <a:srgbClr val="FF0000"/>
              </a:solidFill>
            </a:endParaRPr>
          </a:p>
        </p:txBody>
      </p:sp>
      <p:sp>
        <p:nvSpPr>
          <p:cNvPr id="107" name="직사각형 106"/>
          <p:cNvSpPr/>
          <p:nvPr/>
        </p:nvSpPr>
        <p:spPr>
          <a:xfrm>
            <a:off x="5012855" y="446541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8" name="직사각형 107"/>
          <p:cNvSpPr/>
          <p:nvPr/>
        </p:nvSpPr>
        <p:spPr>
          <a:xfrm>
            <a:off x="5807018"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36 km</a:t>
            </a:r>
            <a:endParaRPr lang="ko-KR" altLang="en-US" sz="1100" kern="0">
              <a:solidFill>
                <a:prstClr val="black"/>
              </a:solidFill>
            </a:endParaRPr>
          </a:p>
        </p:txBody>
      </p:sp>
      <p:sp>
        <p:nvSpPr>
          <p:cNvPr id="109" name="직사각형 108"/>
          <p:cNvSpPr/>
          <p:nvPr/>
        </p:nvSpPr>
        <p:spPr>
          <a:xfrm>
            <a:off x="7383994"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24 km</a:t>
            </a:r>
            <a:endParaRPr lang="ko-KR" altLang="en-US" sz="1100" kern="0">
              <a:solidFill>
                <a:prstClr val="black"/>
              </a:solidFill>
            </a:endParaRPr>
          </a:p>
        </p:txBody>
      </p:sp>
      <p:sp>
        <p:nvSpPr>
          <p:cNvPr id="110" name="직사각형 109"/>
          <p:cNvSpPr/>
          <p:nvPr/>
        </p:nvSpPr>
        <p:spPr>
          <a:xfrm>
            <a:off x="4235557" y="4871825"/>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41 km</a:t>
            </a:r>
            <a:endParaRPr lang="ko-KR" altLang="en-US" sz="1100" kern="0">
              <a:solidFill>
                <a:prstClr val="black"/>
              </a:solidFill>
            </a:endParaRPr>
          </a:p>
        </p:txBody>
      </p:sp>
      <p:sp>
        <p:nvSpPr>
          <p:cNvPr id="111" name="직사각형 110"/>
          <p:cNvSpPr/>
          <p:nvPr/>
        </p:nvSpPr>
        <p:spPr>
          <a:xfrm>
            <a:off x="6595426"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42 km</a:t>
            </a:r>
            <a:endParaRPr lang="ko-KR" altLang="en-US" sz="1100" kern="0">
              <a:solidFill>
                <a:prstClr val="black"/>
              </a:solidFill>
            </a:endParaRPr>
          </a:p>
        </p:txBody>
      </p:sp>
      <p:sp>
        <p:nvSpPr>
          <p:cNvPr id="112" name="직사각형 111"/>
          <p:cNvSpPr/>
          <p:nvPr/>
        </p:nvSpPr>
        <p:spPr>
          <a:xfrm>
            <a:off x="8172480"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113" name="직사각형 112"/>
          <p:cNvSpPr/>
          <p:nvPr/>
        </p:nvSpPr>
        <p:spPr>
          <a:xfrm>
            <a:off x="5018450" y="4871825"/>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36 km</a:t>
            </a:r>
            <a:endParaRPr lang="ko-KR" altLang="en-US" sz="1100" kern="0">
              <a:solidFill>
                <a:prstClr val="black"/>
              </a:solidFill>
            </a:endParaRPr>
          </a:p>
        </p:txBody>
      </p:sp>
      <p:sp>
        <p:nvSpPr>
          <p:cNvPr id="114" name="직사각형 113"/>
          <p:cNvSpPr/>
          <p:nvPr/>
        </p:nvSpPr>
        <p:spPr>
          <a:xfrm>
            <a:off x="5801423" y="5271984"/>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25 km</a:t>
            </a:r>
            <a:endParaRPr lang="ko-KR" altLang="en-US" sz="1100" kern="0">
              <a:solidFill>
                <a:prstClr val="black"/>
              </a:solidFill>
            </a:endParaRPr>
          </a:p>
        </p:txBody>
      </p:sp>
      <p:sp>
        <p:nvSpPr>
          <p:cNvPr id="115" name="직사각형 114"/>
          <p:cNvSpPr/>
          <p:nvPr/>
        </p:nvSpPr>
        <p:spPr>
          <a:xfrm>
            <a:off x="7378399" y="5271984"/>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6.3 km</a:t>
            </a:r>
            <a:endParaRPr lang="ko-KR" altLang="en-US" sz="1100" kern="0">
              <a:solidFill>
                <a:prstClr val="black"/>
              </a:solidFill>
            </a:endParaRPr>
          </a:p>
        </p:txBody>
      </p:sp>
      <p:sp>
        <p:nvSpPr>
          <p:cNvPr id="116" name="직사각형 115"/>
          <p:cNvSpPr/>
          <p:nvPr/>
        </p:nvSpPr>
        <p:spPr>
          <a:xfrm>
            <a:off x="4229962" y="5271984"/>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28km</a:t>
            </a:r>
            <a:endParaRPr lang="ko-KR" altLang="en-US" sz="1100" kern="0">
              <a:solidFill>
                <a:prstClr val="black"/>
              </a:solidFill>
            </a:endParaRPr>
          </a:p>
        </p:txBody>
      </p:sp>
      <p:sp>
        <p:nvSpPr>
          <p:cNvPr id="117" name="직사각형 116"/>
          <p:cNvSpPr/>
          <p:nvPr/>
        </p:nvSpPr>
        <p:spPr>
          <a:xfrm>
            <a:off x="6589831" y="5271984"/>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18" name="직사각형 117"/>
          <p:cNvSpPr/>
          <p:nvPr/>
        </p:nvSpPr>
        <p:spPr>
          <a:xfrm>
            <a:off x="8166885" y="5271984"/>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1.4 km</a:t>
            </a:r>
            <a:endParaRPr lang="ko-KR" altLang="en-US" sz="1100" kern="0">
              <a:solidFill>
                <a:srgbClr val="FF0000"/>
              </a:solidFill>
            </a:endParaRPr>
          </a:p>
        </p:txBody>
      </p:sp>
      <p:sp>
        <p:nvSpPr>
          <p:cNvPr id="119" name="직사각형 118"/>
          <p:cNvSpPr/>
          <p:nvPr/>
        </p:nvSpPr>
        <p:spPr>
          <a:xfrm>
            <a:off x="5012855" y="5271984"/>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20" name="직사각형 119"/>
          <p:cNvSpPr/>
          <p:nvPr/>
        </p:nvSpPr>
        <p:spPr>
          <a:xfrm>
            <a:off x="5801423" y="567522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1.6 km</a:t>
            </a:r>
            <a:endParaRPr lang="ko-KR" altLang="en-US" sz="1100" kern="0">
              <a:solidFill>
                <a:srgbClr val="FF0000"/>
              </a:solidFill>
            </a:endParaRPr>
          </a:p>
        </p:txBody>
      </p:sp>
      <p:sp>
        <p:nvSpPr>
          <p:cNvPr id="121" name="직사각형 120"/>
          <p:cNvSpPr/>
          <p:nvPr/>
        </p:nvSpPr>
        <p:spPr>
          <a:xfrm>
            <a:off x="7378399" y="567522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122" name="직사각형 121"/>
          <p:cNvSpPr/>
          <p:nvPr/>
        </p:nvSpPr>
        <p:spPr>
          <a:xfrm>
            <a:off x="4229962" y="567522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4.8 km</a:t>
            </a:r>
            <a:endParaRPr lang="ko-KR" altLang="en-US" sz="1100" kern="0">
              <a:solidFill>
                <a:prstClr val="black"/>
              </a:solidFill>
            </a:endParaRPr>
          </a:p>
        </p:txBody>
      </p:sp>
      <p:sp>
        <p:nvSpPr>
          <p:cNvPr id="123" name="직사각형 122"/>
          <p:cNvSpPr/>
          <p:nvPr/>
        </p:nvSpPr>
        <p:spPr>
          <a:xfrm>
            <a:off x="6589831" y="567522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7.4 km</a:t>
            </a:r>
            <a:endParaRPr lang="ko-KR" altLang="en-US" sz="1100" kern="0">
              <a:solidFill>
                <a:prstClr val="black"/>
              </a:solidFill>
            </a:endParaRPr>
          </a:p>
        </p:txBody>
      </p:sp>
      <p:sp>
        <p:nvSpPr>
          <p:cNvPr id="124" name="직사각형 123"/>
          <p:cNvSpPr/>
          <p:nvPr/>
        </p:nvSpPr>
        <p:spPr>
          <a:xfrm>
            <a:off x="8166885" y="567522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25" name="직사각형 124"/>
          <p:cNvSpPr/>
          <p:nvPr/>
        </p:nvSpPr>
        <p:spPr>
          <a:xfrm>
            <a:off x="5012855" y="567522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1.3 km</a:t>
            </a:r>
            <a:endParaRPr lang="ko-KR" altLang="en-US" sz="1100" kern="0">
              <a:solidFill>
                <a:srgbClr val="FF0000"/>
              </a:solidFill>
            </a:endParaRPr>
          </a:p>
        </p:txBody>
      </p:sp>
      <p:sp>
        <p:nvSpPr>
          <p:cNvPr id="126" name="직사각형 125"/>
          <p:cNvSpPr/>
          <p:nvPr/>
        </p:nvSpPr>
        <p:spPr>
          <a:xfrm>
            <a:off x="5801423"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27" name="직사각형 126"/>
          <p:cNvSpPr/>
          <p:nvPr/>
        </p:nvSpPr>
        <p:spPr>
          <a:xfrm>
            <a:off x="7378399" y="607220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7.9 km</a:t>
            </a:r>
            <a:endParaRPr lang="ko-KR" altLang="en-US" sz="1100" kern="0">
              <a:solidFill>
                <a:prstClr val="black"/>
              </a:solidFill>
            </a:endParaRPr>
          </a:p>
        </p:txBody>
      </p:sp>
      <p:sp>
        <p:nvSpPr>
          <p:cNvPr id="128" name="직사각형 127"/>
          <p:cNvSpPr/>
          <p:nvPr/>
        </p:nvSpPr>
        <p:spPr>
          <a:xfrm>
            <a:off x="4229962" y="607220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31 km</a:t>
            </a:r>
            <a:endParaRPr lang="ko-KR" altLang="en-US" sz="1100" kern="0">
              <a:solidFill>
                <a:prstClr val="black"/>
              </a:solidFill>
            </a:endParaRPr>
          </a:p>
        </p:txBody>
      </p:sp>
      <p:sp>
        <p:nvSpPr>
          <p:cNvPr id="129" name="직사각형 128"/>
          <p:cNvSpPr/>
          <p:nvPr/>
        </p:nvSpPr>
        <p:spPr>
          <a:xfrm>
            <a:off x="6589831"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31 km</a:t>
            </a:r>
            <a:endParaRPr lang="ko-KR" altLang="en-US" sz="1100" kern="0">
              <a:solidFill>
                <a:prstClr val="black"/>
              </a:solidFill>
            </a:endParaRPr>
          </a:p>
        </p:txBody>
      </p:sp>
      <p:sp>
        <p:nvSpPr>
          <p:cNvPr id="130" name="직사각형 129"/>
          <p:cNvSpPr/>
          <p:nvPr/>
        </p:nvSpPr>
        <p:spPr>
          <a:xfrm>
            <a:off x="8166885"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13 km</a:t>
            </a:r>
            <a:endParaRPr lang="ko-KR" altLang="en-US" sz="1100" kern="0">
              <a:solidFill>
                <a:prstClr val="black"/>
              </a:solidFill>
            </a:endParaRPr>
          </a:p>
        </p:txBody>
      </p:sp>
      <p:sp>
        <p:nvSpPr>
          <p:cNvPr id="131" name="직사각형 130"/>
          <p:cNvSpPr/>
          <p:nvPr/>
        </p:nvSpPr>
        <p:spPr>
          <a:xfrm>
            <a:off x="5012855" y="607220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95" name="직사각형 9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전통시장 업종은 음식료품 </a:t>
            </a:r>
            <a:r>
              <a:rPr lang="en-US" altLang="ko-KR" sz="1600" spc="100">
                <a:ln>
                  <a:solidFill>
                    <a:prstClr val="black">
                      <a:alpha val="20000"/>
                    </a:prstClr>
                  </a:solidFill>
                </a:ln>
                <a:solidFill>
                  <a:srgbClr val="000000"/>
                </a:solidFill>
                <a:latin typeface="NOVA Bold"/>
                <a:ea typeface="NOVA Bold"/>
                <a:cs typeface="Arial" pitchFamily="34" charset="0"/>
              </a:rPr>
              <a:t>42%,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16%, </a:t>
            </a:r>
            <a:r>
              <a:rPr lang="ko-KR" altLang="en-US" sz="1600" spc="100">
                <a:ln>
                  <a:solidFill>
                    <a:prstClr val="black">
                      <a:alpha val="20000"/>
                    </a:prstClr>
                  </a:solidFill>
                </a:ln>
                <a:solidFill>
                  <a:srgbClr val="000000"/>
                </a:solidFill>
                <a:latin typeface="NOVA Bold"/>
                <a:ea typeface="NOVA Bold"/>
                <a:cs typeface="Arial" pitchFamily="34" charset="0"/>
              </a:rPr>
              <a:t>의류 </a:t>
            </a:r>
            <a:r>
              <a:rPr lang="en-US" altLang="ko-KR" sz="1600" spc="100">
                <a:ln>
                  <a:solidFill>
                    <a:prstClr val="black">
                      <a:alpha val="20000"/>
                    </a:prstClr>
                  </a:solidFill>
                </a:ln>
                <a:solidFill>
                  <a:srgbClr val="000000"/>
                </a:solidFill>
                <a:latin typeface="NOVA Bold"/>
                <a:ea typeface="NOVA Bold"/>
                <a:cs typeface="Arial" pitchFamily="34" charset="0"/>
              </a:rPr>
              <a:t>10%, </a:t>
            </a:r>
            <a:r>
              <a:rPr lang="ko-KR" altLang="en-US" sz="1600" spc="100">
                <a:ln>
                  <a:solidFill>
                    <a:prstClr val="black">
                      <a:alpha val="20000"/>
                    </a:prstClr>
                  </a:solidFill>
                </a:ln>
                <a:solidFill>
                  <a:srgbClr val="000000"/>
                </a:solidFill>
                <a:latin typeface="NOVA Bold"/>
                <a:ea typeface="NOVA Bold"/>
                <a:cs typeface="Arial" pitchFamily="34" charset="0"/>
              </a:rPr>
              <a:t>보건위생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유통업영리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신변잡화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로 구성되며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시장별 평균적으로 인근 대형마트 </a:t>
            </a:r>
            <a:r>
              <a:rPr lang="en-US" altLang="ko-KR" sz="1600" spc="100">
                <a:ln>
                  <a:solidFill>
                    <a:prstClr val="black">
                      <a:alpha val="20000"/>
                    </a:prstClr>
                  </a:solidFill>
                </a:ln>
                <a:solidFill>
                  <a:srgbClr val="000000"/>
                </a:solidFill>
                <a:latin typeface="NOVA Bold"/>
                <a:ea typeface="NOVA Bold"/>
                <a:cs typeface="Arial" pitchFamily="34" charset="0"/>
              </a:rPr>
              <a:t>2.6</a:t>
            </a:r>
            <a:r>
              <a:rPr lang="ko-KR" altLang="en-US" sz="1600" spc="100">
                <a:ln>
                  <a:solidFill>
                    <a:prstClr val="black">
                      <a:alpha val="20000"/>
                    </a:prstClr>
                  </a:solidFill>
                </a:ln>
                <a:solidFill>
                  <a:srgbClr val="000000"/>
                </a:solidFill>
                <a:latin typeface="NOVA Bold"/>
                <a:ea typeface="NOVA Bold"/>
                <a:cs typeface="Arial" pitchFamily="34" charset="0"/>
              </a:rPr>
              <a:t>개와 경쟁하고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420559356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 증가세는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전후로 안정적이며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중국인 소비가 비교적 가파르게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6~7</a:t>
            </a:r>
            <a:r>
              <a:rPr lang="ko-KR" altLang="en-US" sz="1600" spc="100">
                <a:ln>
                  <a:solidFill>
                    <a:prstClr val="black">
                      <a:alpha val="20000"/>
                    </a:prstClr>
                  </a:solidFill>
                </a:ln>
                <a:solidFill>
                  <a:srgbClr val="000000"/>
                </a:solidFill>
                <a:latin typeface="NOVA Bold"/>
                <a:ea typeface="NOVA Bold"/>
                <a:cs typeface="Arial" pitchFamily="34" charset="0"/>
              </a:rPr>
              <a:t>월의 중국인 소비증가율은 작년 메르스 여파에 대한 기저효과로 판단됨</a:t>
            </a:r>
          </a:p>
        </p:txBody>
      </p:sp>
      <p:sp>
        <p:nvSpPr>
          <p:cNvPr id="95"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204" y="2706695"/>
            <a:ext cx="8027232" cy="3566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4394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4~50</a:t>
            </a:r>
            <a:r>
              <a:rPr lang="ko-KR" altLang="en-US" sz="1600" spc="100">
                <a:ln>
                  <a:solidFill>
                    <a:prstClr val="black">
                      <a:alpha val="20000"/>
                    </a:prstClr>
                  </a:solidFill>
                </a:ln>
                <a:solidFill>
                  <a:srgbClr val="000000"/>
                </a:solidFill>
                <a:latin typeface="NOVA Bold"/>
                <a:ea typeface="NOVA Bold"/>
                <a:cs typeface="Arial" pitchFamily="34" charset="0"/>
              </a:rPr>
              <a:t>대 남성과 </a:t>
            </a:r>
            <a:r>
              <a:rPr lang="en-US" altLang="ko-KR" sz="1600" spc="100">
                <a:ln>
                  <a:solidFill>
                    <a:prstClr val="black">
                      <a:alpha val="20000"/>
                    </a:prstClr>
                  </a:solidFill>
                </a:ln>
                <a:solidFill>
                  <a:srgbClr val="000000"/>
                </a:solidFill>
                <a:latin typeface="NOVA Bold"/>
                <a:ea typeface="NOVA Bold"/>
                <a:cs typeface="Arial" pitchFamily="34" charset="0"/>
              </a:rPr>
              <a:t>40</a:t>
            </a:r>
            <a:r>
              <a:rPr lang="ko-KR" altLang="en-US" sz="1600" spc="100">
                <a:ln>
                  <a:solidFill>
                    <a:prstClr val="black">
                      <a:alpha val="20000"/>
                    </a:prstClr>
                  </a:solidFill>
                </a:ln>
                <a:solidFill>
                  <a:srgbClr val="000000"/>
                </a:solidFill>
                <a:latin typeface="NOVA Bold"/>
                <a:ea typeface="NOVA Bold"/>
                <a:cs typeface="Arial" pitchFamily="34" charset="0"/>
              </a:rPr>
              <a:t>대 여성의 소비 금액 비중이 높으며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소비가 빠르게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전반적으로 남성 고객 비율이 높지만</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a:t>
            </a:r>
            <a:r>
              <a:rPr lang="ko-KR" altLang="en-US" sz="1600" spc="100">
                <a:ln>
                  <a:solidFill>
                    <a:prstClr val="black">
                      <a:alpha val="20000"/>
                    </a:prstClr>
                  </a:solidFill>
                </a:ln>
                <a:solidFill>
                  <a:srgbClr val="000000"/>
                </a:solidFill>
                <a:ea typeface="NOVA Bold"/>
                <a:cs typeface="Arial" pitchFamily="34" charset="0"/>
              </a:rPr>
              <a:t>대의 경우 여성 고객의 비중이 오히려 더 높음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438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672916"/>
            <a:ext cx="3805702" cy="3204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0012" y="2672916"/>
            <a:ext cx="3861824" cy="326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01375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금액은 하락세이나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여성의 건당</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오히려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연령별 소비 금액 편차는 점차 줄어드는 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 고객의 연령별 소비 편차가 작은 편</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866300079"/>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20,904 </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21,301 </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1.9</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367,321</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357,580</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-2.7</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34,353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33,261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3.2</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555,029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529,627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46,444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44,075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5.1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958,259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872,333</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-9.0</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55,380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52,004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6.1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1,037,371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949,025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60,799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56,860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6.5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1,041,257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956,459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23,509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24,745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341,473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344,573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37,452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38,309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524,383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552,737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43,841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42,698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2.6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942,822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872,836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51,558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49,651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894,788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802,727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56,543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54,172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4.2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867,766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782,094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42,040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40,085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4.7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727,692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672,725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4561902"/>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4833156"/>
            <a:ext cx="421858" cy="324036"/>
          </a:xfrm>
          <a:prstGeom prst="rect">
            <a:avLst/>
          </a:prstGeom>
        </p:spPr>
      </p:pic>
    </p:spTree>
    <p:extLst>
      <p:ext uri="{BB962C8B-B14F-4D97-AF65-F5344CB8AC3E}">
        <p14:creationId xmlns:p14="http://schemas.microsoft.com/office/powerpoint/2010/main" val="3468354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10"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3477" y="2595971"/>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540" y="2492896"/>
            <a:ext cx="4143805"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중국인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72.5% </a:t>
            </a:r>
            <a:r>
              <a:rPr lang="ko-KR" altLang="en-US" sz="1600" spc="100">
                <a:ln>
                  <a:solidFill>
                    <a:prstClr val="black">
                      <a:alpha val="20000"/>
                    </a:prstClr>
                  </a:solidFill>
                </a:ln>
                <a:solidFill>
                  <a:srgbClr val="000000"/>
                </a:solidFill>
                <a:latin typeface="NOVA Bold"/>
                <a:ea typeface="NOVA Bold"/>
                <a:cs typeface="Arial" pitchFamily="34" charset="0"/>
              </a:rPr>
              <a:t>성장하며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10.6%</a:t>
            </a:r>
            <a:r>
              <a:rPr lang="ko-KR" altLang="en-US" sz="1600" spc="100">
                <a:ln>
                  <a:solidFill>
                    <a:prstClr val="black">
                      <a:alpha val="20000"/>
                    </a:prstClr>
                  </a:solidFill>
                </a:ln>
                <a:solidFill>
                  <a:srgbClr val="000000"/>
                </a:solidFill>
                <a:latin typeface="NOVA Bold"/>
                <a:ea typeface="NOVA Bold"/>
                <a:cs typeface="Arial" pitchFamily="34" charset="0"/>
              </a:rPr>
              <a:t>를 차지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관광객의 소비 비중이 커지면서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제주도민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법인의 비중은 </a:t>
            </a:r>
            <a:r>
              <a:rPr lang="ko-KR" altLang="en-US" sz="1600" spc="100">
                <a:ln>
                  <a:solidFill>
                    <a:prstClr val="black">
                      <a:alpha val="20000"/>
                    </a:prstClr>
                  </a:solidFill>
                </a:ln>
                <a:solidFill>
                  <a:srgbClr val="000000"/>
                </a:solidFill>
                <a:latin typeface="NOVA Bold"/>
                <a:ea typeface="NOVA Bold"/>
                <a:cs typeface="Arial" pitchFamily="34" charset="0"/>
              </a:rPr>
              <a:t>상대적으로 작아짐</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03520"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 name="TextBox 2"/>
          <p:cNvSpPr txBox="1"/>
          <p:nvPr/>
        </p:nvSpPr>
        <p:spPr>
          <a:xfrm>
            <a:off x="6753446" y="28643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5" name="TextBox 14"/>
          <p:cNvSpPr txBox="1"/>
          <p:nvPr/>
        </p:nvSpPr>
        <p:spPr>
          <a:xfrm>
            <a:off x="6630380" y="3271003"/>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215" y="4481582"/>
            <a:ext cx="368255" cy="282863"/>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703051"/>
            <a:ext cx="540060" cy="414829"/>
          </a:xfrm>
          <a:prstGeom prst="rect">
            <a:avLst/>
          </a:prstGeom>
        </p:spPr>
      </p:pic>
      <p:sp>
        <p:nvSpPr>
          <p:cNvPr id="28" name="직사각형 27"/>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13930808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0032" y="2523963"/>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476983"/>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유형별 소비</a:t>
            </a:r>
            <a:r>
              <a:rPr lang="en-US" altLang="ko-KR" smtClean="0"/>
              <a:t>(Type 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중국인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84.7% </a:t>
            </a:r>
            <a:r>
              <a:rPr lang="ko-KR" altLang="en-US" sz="1600" spc="100">
                <a:ln>
                  <a:solidFill>
                    <a:prstClr val="black">
                      <a:alpha val="20000"/>
                    </a:prstClr>
                  </a:solidFill>
                </a:ln>
                <a:solidFill>
                  <a:srgbClr val="000000"/>
                </a:solidFill>
                <a:latin typeface="NOVA Bold"/>
                <a:ea typeface="NOVA Bold"/>
                <a:cs typeface="Arial" pitchFamily="34" charset="0"/>
              </a:rPr>
              <a:t>성장하며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10.9%</a:t>
            </a:r>
            <a:r>
              <a:rPr lang="ko-KR" altLang="en-US" sz="1600" spc="100">
                <a:ln>
                  <a:solidFill>
                    <a:prstClr val="black">
                      <a:alpha val="20000"/>
                    </a:prstClr>
                  </a:solidFill>
                </a:ln>
                <a:solidFill>
                  <a:srgbClr val="000000"/>
                </a:solidFill>
                <a:latin typeface="NOVA Bold"/>
                <a:ea typeface="NOVA Bold"/>
                <a:cs typeface="Arial" pitchFamily="34" charset="0"/>
              </a:rPr>
              <a:t>를 차지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관광객의 소비 비중이 커지면서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제주도민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법인의 비중은 </a:t>
            </a:r>
            <a:r>
              <a:rPr lang="ko-KR" altLang="en-US" sz="1600" spc="100">
                <a:ln>
                  <a:solidFill>
                    <a:prstClr val="black">
                      <a:alpha val="20000"/>
                    </a:prstClr>
                  </a:solidFill>
                </a:ln>
                <a:solidFill>
                  <a:srgbClr val="000000"/>
                </a:solidFill>
                <a:latin typeface="NOVA Bold"/>
                <a:ea typeface="NOVA Bold"/>
                <a:cs typeface="Arial" pitchFamily="34" charset="0"/>
              </a:rPr>
              <a:t>상대적으로 작아짐</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03520"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 name="TextBox 2"/>
          <p:cNvSpPr txBox="1"/>
          <p:nvPr/>
        </p:nvSpPr>
        <p:spPr>
          <a:xfrm>
            <a:off x="6696236" y="2780928"/>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5" name="TextBox 14"/>
          <p:cNvSpPr txBox="1"/>
          <p:nvPr/>
        </p:nvSpPr>
        <p:spPr>
          <a:xfrm>
            <a:off x="6588224"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533" y="4312166"/>
            <a:ext cx="368255" cy="282863"/>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78" y="3645024"/>
            <a:ext cx="540060" cy="414829"/>
          </a:xfrm>
          <a:prstGeom prst="rect">
            <a:avLst/>
          </a:prstGeom>
        </p:spPr>
      </p:pic>
      <p:sp>
        <p:nvSpPr>
          <p:cNvPr id="28" name="직사각형 27"/>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27003265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2" y="2551808"/>
            <a:ext cx="3889847" cy="3289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7524" y="2515804"/>
            <a:ext cx="4118346" cy="3289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 시간대 소비가 비교적 높은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밤 시간대 소비 고객이 증가하고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오후 시간대 소비 고객은 감소함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7051860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표 18"/>
          <p:cNvGraphicFramePr>
            <a:graphicFrameLocks noGrp="1"/>
          </p:cNvGraphicFramePr>
          <p:nvPr>
            <p:extLst>
              <p:ext uri="{D42A27DB-BD31-4B8C-83A1-F6EECF244321}">
                <p14:modId xmlns:p14="http://schemas.microsoft.com/office/powerpoint/2010/main" val="3253112053"/>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44,530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42,017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-5.6%</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236,914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224,811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42,406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40,433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-4.7%</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309,528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293,155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-5.3%</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47,009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44,720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-4.9%</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375,086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352,673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37,189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36,046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-3.1%</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352,169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330,838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39,466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36,643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-7.2%</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337,618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281,886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-16.5%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42,043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40,042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-4.8%</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328,252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304,582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894" y="2511041"/>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저녁으로 갈수록 늘어나며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밤에 감소함</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이용금액이 가장 높은 시간은 오후이며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밤시간 소비는 더욱 크게 감소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시간대별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시간대별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32" y="5626371"/>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085184"/>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486" y="2456892"/>
            <a:ext cx="554320" cy="396044"/>
          </a:xfrm>
          <a:prstGeom prst="rect">
            <a:avLst/>
          </a:prstGeom>
        </p:spPr>
      </p:pic>
    </p:spTree>
    <p:extLst>
      <p:ext uri="{BB962C8B-B14F-4D97-AF65-F5344CB8AC3E}">
        <p14:creationId xmlns:p14="http://schemas.microsoft.com/office/powerpoint/2010/main" val="266782775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중국인 모두 주말보다 평일에 소비가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일요일이 특히 저조함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관광객의 주말 소비 비중도 낮은 편이었으나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 사이 크게 증가함</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북부 지역 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57" y="2600908"/>
            <a:ext cx="3633699" cy="331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6249" y="2564905"/>
            <a:ext cx="3288159" cy="335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59938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p:cNvGraphicFramePr>
            <a:graphicFrameLocks noGrp="1"/>
          </p:cNvGraphicFramePr>
          <p:nvPr>
            <p:extLst>
              <p:ext uri="{D42A27DB-BD31-4B8C-83A1-F6EECF244321}">
                <p14:modId xmlns:p14="http://schemas.microsoft.com/office/powerpoint/2010/main" val="2633106942"/>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310,654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286,864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-7.7%</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489,571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468,531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323,452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296,758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-8.3%</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492,450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461,207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-6.3%</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317,758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295,645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487,064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449,746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-7.7%</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304,834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292,052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480,171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438,890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-8.6%</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310,847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290,955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-6.4%</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452,712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444,607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297,767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275,961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-7.3%</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436,881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417,650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-4.4%</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255,651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235,272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387,936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412,689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6.4%</a:t>
                      </a:r>
                    </a:p>
                  </a:txBody>
                  <a:tcPr marL="9525" marR="9525" marT="9525" marB="0" anchor="ctr">
                    <a:solidFill>
                      <a:srgbClr val="F9F8F6"/>
                    </a:solidFill>
                  </a:tcPr>
                </a:tc>
              </a:tr>
            </a:tbl>
          </a:graphicData>
        </a:graphic>
      </p:graphicFrame>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주말에 비해 평일이 높은 편이며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점차 감소하는 추세</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관광객도 내국인과 비슷한 소비 패턴을 보였으며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일요일 소비액이 </a:t>
            </a:r>
            <a:r>
              <a:rPr lang="ko-KR" altLang="en-US" sz="1600" spc="100">
                <a:ln>
                  <a:solidFill>
                    <a:prstClr val="black">
                      <a:alpha val="20000"/>
                    </a:prstClr>
                  </a:solidFill>
                </a:ln>
                <a:solidFill>
                  <a:srgbClr val="000000"/>
                </a:solidFill>
                <a:latin typeface="NOVA Bold"/>
                <a:ea typeface="NOVA Bold"/>
                <a:cs typeface="Arial" pitchFamily="34" charset="0"/>
              </a:rPr>
              <a:t>소폭 상승함</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요일별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소비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805264"/>
            <a:ext cx="612068" cy="499891"/>
          </a:xfrm>
          <a:prstGeom prst="rect">
            <a:avLst/>
          </a:prstGeom>
        </p:spPr>
      </p:pic>
    </p:spTree>
    <p:extLst>
      <p:ext uri="{BB962C8B-B14F-4D97-AF65-F5344CB8AC3E}">
        <p14:creationId xmlns:p14="http://schemas.microsoft.com/office/powerpoint/2010/main" val="416571328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67744" y="3501008"/>
            <a:ext cx="4697589" cy="2538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제주에서도 특히 이국적인 풍경을 가지고 있으며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좋은 숙박시설이 많고 겨울철에도 따뜻한 </a:t>
            </a:r>
            <a:r>
              <a:rPr lang="en-US" altLang="ko-KR" sz="1600" spc="100">
                <a:ln>
                  <a:solidFill>
                    <a:prstClr val="black">
                      <a:alpha val="20000"/>
                    </a:prstClr>
                  </a:solidFill>
                </a:ln>
                <a:solidFill>
                  <a:srgbClr val="000000"/>
                </a:solidFill>
                <a:latin typeface="NOVA Bold"/>
                <a:ea typeface="NOVA Bold"/>
                <a:cs typeface="Arial" pitchFamily="34" charset="0"/>
              </a:rPr>
              <a:t/>
            </a:r>
            <a:br>
              <a:rPr lang="en-US" altLang="ko-KR" sz="1600" spc="100">
                <a:ln>
                  <a:solidFill>
                    <a:prstClr val="black">
                      <a:alpha val="20000"/>
                    </a:prstClr>
                  </a:solidFill>
                </a:ln>
                <a:solidFill>
                  <a:srgbClr val="000000"/>
                </a:solidFill>
                <a:latin typeface="NOVA Bold"/>
                <a:ea typeface="NOVA Bold"/>
                <a:cs typeface="Arial" pitchFamily="34" charset="0"/>
              </a:rPr>
            </a:b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기온을 유지하기 때문에 사계절 내내 많은 관광객이 찾는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면세점과 주요 호텔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리조트 및 유명 게스트하우스가 다수 위치해 숙박 편의성이 좋음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강정 크루즈</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대천동</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서호동 혁신도시 및 신화역사공원 등 최근 주요 개발 지역이 위치</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3749882" y="5506411"/>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60" idx="3"/>
          </p:cNvCxnSpPr>
          <p:nvPr/>
        </p:nvCxnSpPr>
        <p:spPr>
          <a:xfrm>
            <a:off x="4698803" y="5702255"/>
            <a:ext cx="959944" cy="141411"/>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346755" y="5636986"/>
            <a:ext cx="2602329"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중문 색달 해변과 대포 주상 절리로 대표되는 남부의 중문관광단지</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flipV="1">
            <a:off x="2967089" y="5702255"/>
            <a:ext cx="763591" cy="20607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712049" y="5603666"/>
            <a:ext cx="2964407"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이중섭거리</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카페골목</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올레시장 등으로 최근 재조명 받고 있는 서귀포 관광지</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4319972" y="5517232"/>
            <a:ext cx="378831"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0772980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 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431940" y="2638580"/>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31540" y="2314544"/>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고객 현황</a:t>
            </a:r>
          </a:p>
        </p:txBody>
      </p:sp>
      <p:graphicFrame>
        <p:nvGraphicFramePr>
          <p:cNvPr id="10" name="차트 9"/>
          <p:cNvGraphicFramePr/>
          <p:nvPr>
            <p:extLst>
              <p:ext uri="{D42A27DB-BD31-4B8C-83A1-F6EECF244321}">
                <p14:modId xmlns:p14="http://schemas.microsoft.com/office/powerpoint/2010/main" val="995991202"/>
              </p:ext>
            </p:extLst>
          </p:nvPr>
        </p:nvGraphicFramePr>
        <p:xfrm>
          <a:off x="539524" y="2746592"/>
          <a:ext cx="2844316" cy="1728192"/>
        </p:xfrm>
        <a:graphic>
          <a:graphicData uri="http://schemas.openxmlformats.org/drawingml/2006/chart">
            <c:chart xmlns:c="http://schemas.openxmlformats.org/drawingml/2006/chart" xmlns:r="http://schemas.openxmlformats.org/officeDocument/2006/relationships" r:id="rId2"/>
          </a:graphicData>
        </a:graphic>
      </p:graphicFrame>
      <p:cxnSp>
        <p:nvCxnSpPr>
          <p:cNvPr id="12" name="직선 연결선 11"/>
          <p:cNvCxnSpPr/>
          <p:nvPr/>
        </p:nvCxnSpPr>
        <p:spPr>
          <a:xfrm>
            <a:off x="3852698" y="2347648"/>
            <a:ext cx="500377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2308" y="2023612"/>
            <a:ext cx="5004167"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350888366"/>
              </p:ext>
            </p:extLst>
          </p:nvPr>
        </p:nvGraphicFramePr>
        <p:xfrm>
          <a:off x="3851920" y="2420396"/>
          <a:ext cx="5004556" cy="1188130"/>
        </p:xfrm>
        <a:graphic>
          <a:graphicData uri="http://schemas.openxmlformats.org/drawingml/2006/table">
            <a:tbl>
              <a:tblPr/>
              <a:tblGrid>
                <a:gridCol w="635938"/>
                <a:gridCol w="728103"/>
                <a:gridCol w="728103"/>
                <a:gridCol w="728103"/>
                <a:gridCol w="728103"/>
                <a:gridCol w="728103"/>
                <a:gridCol w="728103"/>
              </a:tblGrid>
              <a:tr h="239819">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981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616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18%</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위쪽 화살표 6"/>
          <p:cNvSpPr/>
          <p:nvPr/>
        </p:nvSpPr>
        <p:spPr>
          <a:xfrm>
            <a:off x="5652120" y="296045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10800000">
            <a:off x="4932040" y="296045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33" name="표 32"/>
          <p:cNvGraphicFramePr>
            <a:graphicFrameLocks noGrp="1"/>
          </p:cNvGraphicFramePr>
          <p:nvPr>
            <p:extLst>
              <p:ext uri="{D42A27DB-BD31-4B8C-83A1-F6EECF244321}">
                <p14:modId xmlns:p14="http://schemas.microsoft.com/office/powerpoint/2010/main" val="2543010397"/>
              </p:ext>
            </p:extLst>
          </p:nvPr>
        </p:nvGraphicFramePr>
        <p:xfrm>
          <a:off x="3851918" y="4184592"/>
          <a:ext cx="5004961" cy="1254146"/>
        </p:xfrm>
        <a:graphic>
          <a:graphicData uri="http://schemas.openxmlformats.org/drawingml/2006/table">
            <a:tbl>
              <a:tblPr/>
              <a:tblGrid>
                <a:gridCol w="635989"/>
                <a:gridCol w="728162"/>
                <a:gridCol w="728162"/>
                <a:gridCol w="728162"/>
                <a:gridCol w="728162"/>
                <a:gridCol w="728162"/>
                <a:gridCol w="728162"/>
              </a:tblGrid>
              <a:tr h="253144">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거리별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개인 고객</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144">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28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74%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28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83%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28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83%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43" name="직선 연결선 42"/>
          <p:cNvCxnSpPr/>
          <p:nvPr/>
        </p:nvCxnSpPr>
        <p:spPr>
          <a:xfrm>
            <a:off x="3852309" y="4112584"/>
            <a:ext cx="5003767"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51920" y="3788548"/>
            <a:ext cx="50041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거리별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분포 현황</a:t>
            </a:r>
          </a:p>
        </p:txBody>
      </p:sp>
      <p:graphicFrame>
        <p:nvGraphicFramePr>
          <p:cNvPr id="45" name="표 44"/>
          <p:cNvGraphicFramePr>
            <a:graphicFrameLocks noGrp="1"/>
          </p:cNvGraphicFramePr>
          <p:nvPr>
            <p:extLst>
              <p:ext uri="{D42A27DB-BD31-4B8C-83A1-F6EECF244321}">
                <p14:modId xmlns:p14="http://schemas.microsoft.com/office/powerpoint/2010/main" val="1586954366"/>
              </p:ext>
            </p:extLst>
          </p:nvPr>
        </p:nvGraphicFramePr>
        <p:xfrm>
          <a:off x="395536" y="5336226"/>
          <a:ext cx="3096344" cy="1080613"/>
        </p:xfrm>
        <a:graphic>
          <a:graphicData uri="http://schemas.openxmlformats.org/drawingml/2006/table">
            <a:tbl>
              <a:tblPr/>
              <a:tblGrid>
                <a:gridCol w="588561"/>
                <a:gridCol w="844458"/>
                <a:gridCol w="870047"/>
                <a:gridCol w="79327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194,223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87,259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155,168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70,622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129,291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62,270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46" name="직선 연결선 45"/>
          <p:cNvCxnSpPr/>
          <p:nvPr/>
        </p:nvCxnSpPr>
        <p:spPr>
          <a:xfrm>
            <a:off x="449528" y="5228707"/>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9128" y="4904671"/>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TextBox 27"/>
          <p:cNvSpPr txBox="1"/>
          <p:nvPr/>
        </p:nvSpPr>
        <p:spPr>
          <a:xfrm>
            <a:off x="629148" y="4438780"/>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48" name="위쪽 화살표 47"/>
          <p:cNvSpPr/>
          <p:nvPr/>
        </p:nvSpPr>
        <p:spPr>
          <a:xfrm>
            <a:off x="8568444" y="473812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0800000">
            <a:off x="6372201" y="473812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0800000">
            <a:off x="7092281" y="4743723"/>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rot="10800000">
            <a:off x="7835870" y="473812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5660847" y="47246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10800000">
            <a:off x="4932040" y="4743724"/>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3311860" y="5717727"/>
            <a:ext cx="288032" cy="4115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위쪽 화살표 55"/>
          <p:cNvSpPr/>
          <p:nvPr/>
        </p:nvSpPr>
        <p:spPr>
          <a:xfrm rot="10800000">
            <a:off x="2446842" y="5702199"/>
            <a:ext cx="288032" cy="4115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rot="3288131">
            <a:off x="2088832" y="2736771"/>
            <a:ext cx="288032" cy="164462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58" name="표 57"/>
          <p:cNvGraphicFramePr>
            <a:graphicFrameLocks noGrp="1"/>
          </p:cNvGraphicFramePr>
          <p:nvPr>
            <p:extLst>
              <p:ext uri="{D42A27DB-BD31-4B8C-83A1-F6EECF244321}">
                <p14:modId xmlns:p14="http://schemas.microsoft.com/office/powerpoint/2010/main" val="563022154"/>
              </p:ext>
            </p:extLst>
          </p:nvPr>
        </p:nvGraphicFramePr>
        <p:xfrm>
          <a:off x="3852698" y="5624752"/>
          <a:ext cx="2231470" cy="1008604"/>
        </p:xfrm>
        <a:graphic>
          <a:graphicData uri="http://schemas.openxmlformats.org/drawingml/2006/table">
            <a:tbl>
              <a:tblPr/>
              <a:tblGrid>
                <a:gridCol w="671956"/>
                <a:gridCol w="779757"/>
                <a:gridCol w="779757"/>
              </a:tblGrid>
              <a:tr h="25506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9" name="위쪽 화살표 58"/>
          <p:cNvSpPr/>
          <p:nvPr/>
        </p:nvSpPr>
        <p:spPr>
          <a:xfrm rot="10800000">
            <a:off x="5796136" y="5948787"/>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a:off x="5072785" y="5945009"/>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6372201" y="296045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7823458" y="296045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8568044" y="2956097"/>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직사각형 3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관광객 증가로 인해 여성</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2" name="모서리가 둥근 직사각형 41"/>
          <p:cNvSpPr/>
          <p:nvPr/>
        </p:nvSpPr>
        <p:spPr>
          <a:xfrm>
            <a:off x="251520" y="2131624"/>
            <a:ext cx="3348372" cy="4501732"/>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75188089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남부의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특급호텔</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대형할인점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비중이 높은 한식과 대형할인점은 각각 전년 대비 </a:t>
            </a:r>
            <a:r>
              <a:rPr lang="en-US" altLang="ko-KR" sz="1600" spc="100">
                <a:ln>
                  <a:solidFill>
                    <a:prstClr val="black">
                      <a:alpha val="20000"/>
                    </a:prstClr>
                  </a:solidFill>
                </a:ln>
                <a:solidFill>
                  <a:srgbClr val="000000"/>
                </a:solidFill>
                <a:ea typeface="NOVA Bold"/>
                <a:cs typeface="Arial" pitchFamily="34" charset="0"/>
              </a:rPr>
              <a:t>22%, 15%</a:t>
            </a:r>
            <a:r>
              <a:rPr lang="ko-KR" altLang="en-US" sz="1600" spc="100">
                <a:ln>
                  <a:solidFill>
                    <a:prstClr val="black">
                      <a:alpha val="20000"/>
                    </a:prstClr>
                  </a:solidFill>
                </a:ln>
                <a:solidFill>
                  <a:srgbClr val="000000"/>
                </a:solidFill>
                <a:ea typeface="NOVA Bold"/>
                <a:cs typeface="Arial" pitchFamily="34" charset="0"/>
              </a:rPr>
              <a:t>만큼</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성장</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중국인 소비 비중이 높은 특급 호텔 업종은 전년대비 </a:t>
            </a:r>
            <a:r>
              <a:rPr lang="en-US" altLang="ko-KR" sz="1600" spc="100">
                <a:ln>
                  <a:solidFill>
                    <a:prstClr val="black">
                      <a:alpha val="20000"/>
                    </a:prstClr>
                  </a:solidFill>
                </a:ln>
                <a:solidFill>
                  <a:srgbClr val="000000"/>
                </a:solidFill>
                <a:ea typeface="NOVA Bold"/>
                <a:cs typeface="Arial" pitchFamily="34" charset="0"/>
              </a:rPr>
              <a:t>-5%</a:t>
            </a:r>
            <a:r>
              <a:rPr lang="ko-KR" altLang="en-US" sz="1600" spc="100">
                <a:ln>
                  <a:solidFill>
                    <a:prstClr val="black">
                      <a:alpha val="20000"/>
                    </a:prstClr>
                  </a:solidFill>
                </a:ln>
                <a:solidFill>
                  <a:srgbClr val="000000"/>
                </a:solidFill>
                <a:ea typeface="NOVA Bold"/>
                <a:cs typeface="Arial" pitchFamily="34" charset="0"/>
              </a:rPr>
              <a:t>로 소폭 감소한 모습</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1078381345"/>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관광객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782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46.4</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0.3</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특급 호텔</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443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42.3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11.2</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10.7</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대형 할인점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275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19.2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67.8</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1.5</a:t>
                      </a:r>
                      <a:endParaRPr lang="ko-KR" altLang="en-US" sz="1050" kern="1200">
                        <a:solidFill>
                          <a:schemeClr val="tx1">
                            <a:lumMod val="75000"/>
                            <a:lumOff val="25000"/>
                          </a:schemeClr>
                        </a:solidFill>
                        <a:latin typeface="+mn-ea"/>
                        <a:ea typeface="+mn-ea"/>
                        <a:cs typeface="+mn-cs"/>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528" y="2996952"/>
            <a:ext cx="8195260" cy="1652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7119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 y="2672916"/>
            <a:ext cx="8197477" cy="362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남</a:t>
            </a:r>
            <a:r>
              <a:rPr lang="ko-KR" altLang="en-US" smtClean="0"/>
              <a:t>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468560" y="3717032"/>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ko-KR" altLang="en-US" sz="1600" spc="100">
              <a:ln>
                <a:solidFill>
                  <a:prstClr val="black">
                    <a:alpha val="20000"/>
                  </a:prstClr>
                </a:solidFill>
              </a:ln>
              <a:solidFill>
                <a:srgbClr val="000000"/>
              </a:solidFill>
              <a:latin typeface="NOVA Bold"/>
              <a:cs typeface="Arial" pitchFamily="34" charset="0"/>
            </a:endParaRP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717032"/>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077072"/>
            <a:ext cx="612068" cy="1044116"/>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직사각형 11"/>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특급호텔 매출은 메르스 기간을 제외하더라도 전년대비 하락세이며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겨울에 매출이 급감</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한식 소비도 메르스 영향에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주춤하였으나</a:t>
            </a: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ea typeface="NOVA Bold"/>
                <a:cs typeface="Arial" pitchFamily="34" charset="0"/>
              </a:rPr>
              <a:t>월 이후 바로 회복하며 견조한 상승세 유지</a:t>
            </a:r>
          </a:p>
        </p:txBody>
      </p:sp>
    </p:spTree>
    <p:extLst>
      <p:ext uri="{BB962C8B-B14F-4D97-AF65-F5344CB8AC3E}">
        <p14:creationId xmlns:p14="http://schemas.microsoft.com/office/powerpoint/2010/main" val="348879370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600908"/>
            <a:ext cx="3584966" cy="363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봄에 가장 많고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작년에 비해 신규 창업이 증가하는 추세를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가맹점이 </a:t>
            </a:r>
            <a:r>
              <a:rPr lang="en-US" altLang="ko-KR" sz="1600" spc="100">
                <a:ln>
                  <a:solidFill>
                    <a:prstClr val="black">
                      <a:alpha val="20000"/>
                    </a:prstClr>
                  </a:solidFill>
                </a:ln>
                <a:solidFill>
                  <a:srgbClr val="000000"/>
                </a:solidFill>
                <a:latin typeface="NOVA Bold"/>
                <a:ea typeface="NOVA Bold"/>
                <a:cs typeface="Arial" pitchFamily="34" charset="0"/>
              </a:rPr>
              <a:t>56%</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 미만 신규 가맹점은 </a:t>
            </a:r>
            <a:r>
              <a:rPr lang="en-US" altLang="ko-KR" sz="1600" spc="100">
                <a:ln>
                  <a:solidFill>
                    <a:prstClr val="black">
                      <a:alpha val="20000"/>
                    </a:prstClr>
                  </a:solidFill>
                </a:ln>
                <a:solidFill>
                  <a:srgbClr val="000000"/>
                </a:solidFill>
                <a:latin typeface="NOVA Bold"/>
                <a:ea typeface="NOVA Bold"/>
                <a:cs typeface="Arial" pitchFamily="34" charset="0"/>
              </a:rPr>
              <a:t>19%</a:t>
            </a:r>
            <a:r>
              <a:rPr lang="ko-KR" altLang="en-US" sz="1600" spc="100">
                <a:ln>
                  <a:solidFill>
                    <a:prstClr val="black">
                      <a:alpha val="20000"/>
                    </a:prstClr>
                  </a:solidFill>
                </a:ln>
                <a:solidFill>
                  <a:srgbClr val="000000"/>
                </a:solidFill>
                <a:latin typeface="NOVA Bold"/>
                <a:ea typeface="NOVA Bold"/>
                <a:cs typeface="Arial" pitchFamily="34" charset="0"/>
              </a:rPr>
              <a:t> 내외임</a:t>
            </a:r>
          </a:p>
        </p:txBody>
      </p:sp>
      <p:sp>
        <p:nvSpPr>
          <p:cNvPr id="38" name="직사각형 37"/>
          <p:cNvSpPr/>
          <p:nvPr/>
        </p:nvSpPr>
        <p:spPr>
          <a:xfrm>
            <a:off x="4541590"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영업기간별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6016" y="2632881"/>
            <a:ext cx="3786368" cy="364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그림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69" y="3240591"/>
            <a:ext cx="320894" cy="262082"/>
          </a:xfrm>
          <a:prstGeom prst="rect">
            <a:avLst/>
          </a:prstGeom>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264" y="2923625"/>
            <a:ext cx="320894" cy="262082"/>
          </a:xfrm>
          <a:prstGeom prst="rect">
            <a:avLst/>
          </a:prstGeom>
        </p:spPr>
      </p:pic>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6" y="3202922"/>
            <a:ext cx="320894" cy="262082"/>
          </a:xfrm>
          <a:prstGeom prst="rect">
            <a:avLst/>
          </a:prstGeom>
        </p:spPr>
      </p:pic>
    </p:spTree>
    <p:extLst>
      <p:ext uri="{BB962C8B-B14F-4D97-AF65-F5344CB8AC3E}">
        <p14:creationId xmlns:p14="http://schemas.microsoft.com/office/powerpoint/2010/main" val="6109899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면세점 이전으로 인해 중국인 소비는 전년 대비 뚜렷하게 하락</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2016</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15" y="2708920"/>
            <a:ext cx="8022222"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35367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소비 금액은 </a:t>
            </a:r>
            <a:r>
              <a:rPr lang="en-US" altLang="ko-KR" sz="1600" spc="100">
                <a:ln>
                  <a:solidFill>
                    <a:prstClr val="black">
                      <a:alpha val="20000"/>
                    </a:prstClr>
                  </a:solidFill>
                </a:ln>
                <a:solidFill>
                  <a:srgbClr val="000000"/>
                </a:solidFill>
                <a:latin typeface="NOVA Bold"/>
                <a:ea typeface="NOVA Bold"/>
                <a:cs typeface="Arial" pitchFamily="34" charset="0"/>
              </a:rPr>
              <a:t>40</a:t>
            </a:r>
            <a:r>
              <a:rPr lang="ko-KR" altLang="en-US" sz="1600" spc="100">
                <a:ln>
                  <a:solidFill>
                    <a:prstClr val="black">
                      <a:alpha val="20000"/>
                    </a:prstClr>
                  </a:solidFill>
                </a:ln>
                <a:solidFill>
                  <a:srgbClr val="000000"/>
                </a:solidFill>
                <a:latin typeface="NOVA Bold"/>
                <a:ea typeface="NOVA Bold"/>
                <a:cs typeface="Arial" pitchFamily="34" charset="0"/>
              </a:rPr>
              <a:t>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고객수는 </a:t>
            </a:r>
            <a:r>
              <a:rPr lang="en-US" altLang="ko-KR" sz="1600" spc="100">
                <a:ln>
                  <a:solidFill>
                    <a:prstClr val="black">
                      <a:alpha val="20000"/>
                    </a:prstClr>
                  </a:solidFill>
                </a:ln>
                <a:solidFill>
                  <a:srgbClr val="000000"/>
                </a:solidFill>
                <a:latin typeface="NOVA Bold"/>
                <a:ea typeface="NOVA Bold"/>
                <a:cs typeface="Arial" pitchFamily="34" charset="0"/>
              </a:rPr>
              <a:t>30</a:t>
            </a:r>
            <a:r>
              <a:rPr lang="ko-KR" altLang="en-US" sz="1600" spc="100">
                <a:ln>
                  <a:solidFill>
                    <a:prstClr val="black">
                      <a:alpha val="20000"/>
                    </a:prstClr>
                  </a:solidFill>
                </a:ln>
                <a:solidFill>
                  <a:srgbClr val="000000"/>
                </a:solidFill>
                <a:latin typeface="NOVA Bold"/>
                <a:ea typeface="NOVA Bold"/>
                <a:cs typeface="Arial" pitchFamily="34" charset="0"/>
              </a:rPr>
              <a:t>대가 가장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여성 소비가 증가세를 보임</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20</a:t>
            </a:r>
            <a:r>
              <a:rPr lang="ko-KR" altLang="en-US" sz="1600" spc="100">
                <a:ln>
                  <a:solidFill>
                    <a:prstClr val="black">
                      <a:alpha val="20000"/>
                    </a:prstClr>
                  </a:solidFill>
                </a:ln>
                <a:solidFill>
                  <a:srgbClr val="000000"/>
                </a:solidFill>
                <a:ea typeface="NOVA Bold"/>
                <a:cs typeface="Arial" pitchFamily="34" charset="0"/>
              </a:rPr>
              <a:t>대 고객이 차지하는 비중이 점차 늘고 있으나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구매력은 여전히 떨어지는 것으로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남</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l="14566" r="13547"/>
          <a:stretch>
            <a:fillRect/>
          </a:stretch>
        </p:blipFill>
        <p:spPr bwMode="auto">
          <a:xfrm>
            <a:off x="395508" y="2708920"/>
            <a:ext cx="3996472" cy="320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l="21382" r="20391"/>
          <a:stretch>
            <a:fillRect/>
          </a:stretch>
        </p:blipFill>
        <p:spPr bwMode="auto">
          <a:xfrm>
            <a:off x="4608004" y="2680302"/>
            <a:ext cx="4086311" cy="3232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2860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금액이 하락세이며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연령대가 높아질수록 하락폭이 더욱 커짐</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이용액은 대체로 남성이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이용액은 남여가 비슷하거나 여성이 더 높음</a:t>
            </a: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387316906"/>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21,675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21,186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-2.3</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145,672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154,900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6.3</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34,728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33,137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258,377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271,282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5.0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47,209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43,215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-8.5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490,202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475,770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-2.9</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56,225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50,877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-9.5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597,249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561,655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61,370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54,693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-10.9</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681,629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622,818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-8.6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23,055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22,797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124,238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129,118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36,398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35,934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235,694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251,688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44,448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42,253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-4.9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435,346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409,123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53,125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50,275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495,409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446,749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-9.8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58,611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53,789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-8.2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511,015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472,481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-7.5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43,770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40,133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-8.3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366,651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348,478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3248980"/>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4833156"/>
            <a:ext cx="421858" cy="324036"/>
          </a:xfrm>
          <a:prstGeom prst="rect">
            <a:avLst/>
          </a:prstGeom>
        </p:spPr>
      </p:pic>
    </p:spTree>
    <p:extLst>
      <p:ext uri="{BB962C8B-B14F-4D97-AF65-F5344CB8AC3E}">
        <p14:creationId xmlns:p14="http://schemas.microsoft.com/office/powerpoint/2010/main" val="135617958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06064"/>
            <a:ext cx="4208922" cy="380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2040" y="2506064"/>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이전 영향으로 남부 지역의 중국인 관광객 소비 금액 및 비중이 급격히 감소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소비금액이 모두 증가세이며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28%</a:t>
            </a:r>
            <a:r>
              <a:rPr lang="ko-KR" altLang="en-US" sz="1600" spc="100">
                <a:ln>
                  <a:solidFill>
                    <a:prstClr val="black">
                      <a:alpha val="20000"/>
                    </a:prstClr>
                  </a:solidFill>
                </a:ln>
                <a:solidFill>
                  <a:srgbClr val="000000"/>
                </a:solidFill>
                <a:latin typeface="NOVA Bold"/>
                <a:ea typeface="NOVA Bold"/>
                <a:cs typeface="Arial" pitchFamily="34" charset="0"/>
              </a:rPr>
              <a:t> 급성장</a:t>
            </a:r>
          </a:p>
        </p:txBody>
      </p:sp>
      <p:cxnSp>
        <p:nvCxnSpPr>
          <p:cNvPr id="39" name="직선 연결선 38"/>
          <p:cNvCxnSpPr/>
          <p:nvPr/>
        </p:nvCxnSpPr>
        <p:spPr>
          <a:xfrm flipH="1">
            <a:off x="4788024"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43593"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
        <p:nvSpPr>
          <p:cNvPr id="11" name="직사각형 10"/>
          <p:cNvSpPr/>
          <p:nvPr/>
        </p:nvSpPr>
        <p:spPr>
          <a:xfrm>
            <a:off x="4968044"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912260" y="28358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668622"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995" y="4755979"/>
            <a:ext cx="368255" cy="282863"/>
          </a:xfrm>
          <a:prstGeom prst="rect">
            <a:avLst/>
          </a:prstGeom>
        </p:spPr>
      </p:pic>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679177"/>
            <a:ext cx="540060" cy="414829"/>
          </a:xfrm>
          <a:prstGeom prst="rect">
            <a:avLst/>
          </a:prstGeom>
        </p:spPr>
      </p:pic>
    </p:spTree>
    <p:extLst>
      <p:ext uri="{BB962C8B-B14F-4D97-AF65-F5344CB8AC3E}">
        <p14:creationId xmlns:p14="http://schemas.microsoft.com/office/powerpoint/2010/main" val="12349360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2040" y="2492896"/>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16" y="2506064"/>
            <a:ext cx="4122849" cy="372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유형별 소비</a:t>
            </a:r>
            <a:r>
              <a:rPr lang="en-US" altLang="ko-KR"/>
              <a:t>(Type </a:t>
            </a:r>
            <a:r>
              <a:rPr lang="en-US" altLang="ko-KR" smtClean="0"/>
              <a:t>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이전 영향으로 남부 지역의 중국인 관광객 소비 금액 및 비중이 급격히 감소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소비금액이 모두 증가세이며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27.3%</a:t>
            </a:r>
            <a:r>
              <a:rPr lang="ko-KR" altLang="en-US" sz="1600" spc="100">
                <a:ln>
                  <a:solidFill>
                    <a:prstClr val="black">
                      <a:alpha val="20000"/>
                    </a:prstClr>
                  </a:solidFill>
                </a:ln>
                <a:solidFill>
                  <a:srgbClr val="000000"/>
                </a:solidFill>
                <a:latin typeface="NOVA Bold"/>
                <a:ea typeface="NOVA Bold"/>
                <a:cs typeface="Arial" pitchFamily="34" charset="0"/>
              </a:rPr>
              <a:t> 급성장</a:t>
            </a:r>
          </a:p>
        </p:txBody>
      </p:sp>
      <p:cxnSp>
        <p:nvCxnSpPr>
          <p:cNvPr id="39" name="직선 연결선 38"/>
          <p:cNvCxnSpPr/>
          <p:nvPr/>
        </p:nvCxnSpPr>
        <p:spPr>
          <a:xfrm flipH="1">
            <a:off x="4788024"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43593"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
        <p:nvSpPr>
          <p:cNvPr id="11" name="직사각형 10"/>
          <p:cNvSpPr/>
          <p:nvPr/>
        </p:nvSpPr>
        <p:spPr>
          <a:xfrm>
            <a:off x="4968044"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912260" y="28358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668622"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995" y="4755979"/>
            <a:ext cx="368255" cy="282863"/>
          </a:xfrm>
          <a:prstGeom prst="rect">
            <a:avLst/>
          </a:prstGeom>
        </p:spPr>
      </p:pic>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679177"/>
            <a:ext cx="540060" cy="414829"/>
          </a:xfrm>
          <a:prstGeom prst="rect">
            <a:avLst/>
          </a:prstGeom>
        </p:spPr>
      </p:pic>
    </p:spTree>
    <p:extLst>
      <p:ext uri="{BB962C8B-B14F-4D97-AF65-F5344CB8AC3E}">
        <p14:creationId xmlns:p14="http://schemas.microsoft.com/office/powerpoint/2010/main" val="248385777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6702" y="2593102"/>
            <a:ext cx="3860648" cy="3264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9866" y="2523742"/>
            <a:ext cx="4194122" cy="334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오전</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점심의 인당 소비금액이 작으며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저녁 시간대에 대부분의 소비가 이루어짐</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전년에 비해 시간대별 소비 패턴 변화는 없음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14296310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866" y="2475037"/>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밤으로 갈수록 점차 늘어나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최고치를 기록</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 이용액이 가장 높은 시간은 오후인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이용액은 저녁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밤 시간에 높게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시간대별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시간대별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32" y="5626371"/>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085184"/>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793" y="2420888"/>
            <a:ext cx="554320" cy="396044"/>
          </a:xfrm>
          <a:prstGeom prst="rect">
            <a:avLst/>
          </a:prstGeom>
        </p:spPr>
      </p:pic>
      <p:graphicFrame>
        <p:nvGraphicFramePr>
          <p:cNvPr id="20" name="표 19"/>
          <p:cNvGraphicFramePr>
            <a:graphicFrameLocks noGrp="1"/>
          </p:cNvGraphicFramePr>
          <p:nvPr>
            <p:extLst>
              <p:ext uri="{D42A27DB-BD31-4B8C-83A1-F6EECF244321}">
                <p14:modId xmlns:p14="http://schemas.microsoft.com/office/powerpoint/2010/main" val="2517261003"/>
              </p:ext>
            </p:extLst>
          </p:nvPr>
        </p:nvGraphicFramePr>
        <p:xfrm>
          <a:off x="513866" y="4113076"/>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45,378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39,101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-13.8%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151,442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135,361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43,315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39,249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163,499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152,711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45,515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41,950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190,390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179,723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42,273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40,238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210,257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202,913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42,232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37,375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211,678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193,311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-8.7%</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43,765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40,090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185,115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173,828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pic>
        <p:nvPicPr>
          <p:cNvPr id="22" name="그림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5132918"/>
            <a:ext cx="747695" cy="468052"/>
          </a:xfrm>
          <a:prstGeom prst="rect">
            <a:avLst/>
          </a:prstGeom>
        </p:spPr>
      </p:pic>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5366944"/>
            <a:ext cx="897652" cy="468052"/>
          </a:xfrm>
          <a:prstGeom prst="rect">
            <a:avLst/>
          </a:prstGeom>
        </p:spPr>
      </p:pic>
    </p:spTree>
    <p:extLst>
      <p:ext uri="{BB962C8B-B14F-4D97-AF65-F5344CB8AC3E}">
        <p14:creationId xmlns:p14="http://schemas.microsoft.com/office/powerpoint/2010/main" val="12393668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대형마트 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9" name="직선 연결선 8"/>
          <p:cNvCxnSpPr/>
          <p:nvPr/>
        </p:nvCxnSpPr>
        <p:spPr>
          <a:xfrm>
            <a:off x="395936" y="2638581"/>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2314545"/>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고객 현황</a:t>
            </a:r>
          </a:p>
        </p:txBody>
      </p:sp>
      <p:cxnSp>
        <p:nvCxnSpPr>
          <p:cNvPr id="12" name="직선 연결선 11"/>
          <p:cNvCxnSpPr/>
          <p:nvPr/>
        </p:nvCxnSpPr>
        <p:spPr>
          <a:xfrm>
            <a:off x="3852698" y="2347648"/>
            <a:ext cx="500377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2308" y="2023612"/>
            <a:ext cx="5004167"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641906233"/>
              </p:ext>
            </p:extLst>
          </p:nvPr>
        </p:nvGraphicFramePr>
        <p:xfrm>
          <a:off x="3851920" y="2420397"/>
          <a:ext cx="5004556" cy="1188130"/>
        </p:xfrm>
        <a:graphic>
          <a:graphicData uri="http://schemas.openxmlformats.org/drawingml/2006/table">
            <a:tbl>
              <a:tblPr/>
              <a:tblGrid>
                <a:gridCol w="635938"/>
                <a:gridCol w="728103"/>
                <a:gridCol w="728103"/>
                <a:gridCol w="728103"/>
                <a:gridCol w="728103"/>
                <a:gridCol w="728103"/>
                <a:gridCol w="728103"/>
              </a:tblGrid>
              <a:tr h="239819">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981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616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위쪽 화살표 14"/>
          <p:cNvSpPr/>
          <p:nvPr/>
        </p:nvSpPr>
        <p:spPr>
          <a:xfrm>
            <a:off x="4968044" y="29244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10800000">
            <a:off x="5652120" y="2924452"/>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6408204" y="29244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0" name="표 19"/>
          <p:cNvGraphicFramePr>
            <a:graphicFrameLocks noGrp="1"/>
          </p:cNvGraphicFramePr>
          <p:nvPr>
            <p:extLst>
              <p:ext uri="{D42A27DB-BD31-4B8C-83A1-F6EECF244321}">
                <p14:modId xmlns:p14="http://schemas.microsoft.com/office/powerpoint/2010/main" val="1216829864"/>
              </p:ext>
            </p:extLst>
          </p:nvPr>
        </p:nvGraphicFramePr>
        <p:xfrm>
          <a:off x="3851918" y="4184592"/>
          <a:ext cx="5004961" cy="1260139"/>
        </p:xfrm>
        <a:graphic>
          <a:graphicData uri="http://schemas.openxmlformats.org/drawingml/2006/table">
            <a:tbl>
              <a:tblPr/>
              <a:tblGrid>
                <a:gridCol w="635989"/>
                <a:gridCol w="728162"/>
                <a:gridCol w="728162"/>
                <a:gridCol w="728162"/>
                <a:gridCol w="728162"/>
                <a:gridCol w="728162"/>
                <a:gridCol w="728162"/>
              </a:tblGrid>
              <a:tr h="254354">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거리별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개인 고객</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4354">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04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0477">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0477">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1" name="직선 연결선 20"/>
          <p:cNvCxnSpPr/>
          <p:nvPr/>
        </p:nvCxnSpPr>
        <p:spPr>
          <a:xfrm>
            <a:off x="3852309" y="4112584"/>
            <a:ext cx="5003767"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51920" y="3788548"/>
            <a:ext cx="50041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거리별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분포 현황</a:t>
            </a:r>
          </a:p>
        </p:txBody>
      </p:sp>
      <p:graphicFrame>
        <p:nvGraphicFramePr>
          <p:cNvPr id="23" name="표 22"/>
          <p:cNvGraphicFramePr>
            <a:graphicFrameLocks noGrp="1"/>
          </p:cNvGraphicFramePr>
          <p:nvPr>
            <p:extLst>
              <p:ext uri="{D42A27DB-BD31-4B8C-83A1-F6EECF244321}">
                <p14:modId xmlns:p14="http://schemas.microsoft.com/office/powerpoint/2010/main" val="2609462467"/>
              </p:ext>
            </p:extLst>
          </p:nvPr>
        </p:nvGraphicFramePr>
        <p:xfrm>
          <a:off x="395536" y="5336719"/>
          <a:ext cx="3096344" cy="1080613"/>
        </p:xfrm>
        <a:graphic>
          <a:graphicData uri="http://schemas.openxmlformats.org/drawingml/2006/table">
            <a:tbl>
              <a:tblPr/>
              <a:tblGrid>
                <a:gridCol w="588561"/>
                <a:gridCol w="844458"/>
                <a:gridCol w="870047"/>
                <a:gridCol w="79327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362,496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67,485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362,275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67,301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293,038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67,164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4" name="직선 연결선 23"/>
          <p:cNvCxnSpPr/>
          <p:nvPr/>
        </p:nvCxnSpPr>
        <p:spPr>
          <a:xfrm>
            <a:off x="449528" y="5229200"/>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128" y="4905164"/>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6" name="TextBox 25"/>
          <p:cNvSpPr txBox="1"/>
          <p:nvPr/>
        </p:nvSpPr>
        <p:spPr>
          <a:xfrm>
            <a:off x="593144" y="443878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1" name="차트 40"/>
          <p:cNvGraphicFramePr/>
          <p:nvPr>
            <p:extLst>
              <p:ext uri="{D42A27DB-BD31-4B8C-83A1-F6EECF244321}">
                <p14:modId xmlns:p14="http://schemas.microsoft.com/office/powerpoint/2010/main" val="1503084569"/>
              </p:ext>
            </p:extLst>
          </p:nvPr>
        </p:nvGraphicFramePr>
        <p:xfrm>
          <a:off x="418282" y="2702184"/>
          <a:ext cx="2995171" cy="1772601"/>
        </p:xfrm>
        <a:graphic>
          <a:graphicData uri="http://schemas.openxmlformats.org/drawingml/2006/chart">
            <c:chart xmlns:c="http://schemas.openxmlformats.org/drawingml/2006/chart" xmlns:r="http://schemas.openxmlformats.org/officeDocument/2006/relationships" r:id="rId2"/>
          </a:graphicData>
        </a:graphic>
      </p:graphicFrame>
      <p:sp>
        <p:nvSpPr>
          <p:cNvPr id="40" name="위쪽 화살표 39"/>
          <p:cNvSpPr/>
          <p:nvPr/>
        </p:nvSpPr>
        <p:spPr>
          <a:xfrm rot="3920613">
            <a:off x="2052828" y="2758257"/>
            <a:ext cx="288032" cy="164462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42" name="표 41"/>
          <p:cNvGraphicFramePr>
            <a:graphicFrameLocks noGrp="1"/>
          </p:cNvGraphicFramePr>
          <p:nvPr>
            <p:extLst>
              <p:ext uri="{D42A27DB-BD31-4B8C-83A1-F6EECF244321}">
                <p14:modId xmlns:p14="http://schemas.microsoft.com/office/powerpoint/2010/main" val="1689319877"/>
              </p:ext>
            </p:extLst>
          </p:nvPr>
        </p:nvGraphicFramePr>
        <p:xfrm>
          <a:off x="3852698" y="5624752"/>
          <a:ext cx="2231470" cy="1008604"/>
        </p:xfrm>
        <a:graphic>
          <a:graphicData uri="http://schemas.openxmlformats.org/drawingml/2006/table">
            <a:tbl>
              <a:tblPr/>
              <a:tblGrid>
                <a:gridCol w="671956"/>
                <a:gridCol w="779757"/>
                <a:gridCol w="779757"/>
              </a:tblGrid>
              <a:tr h="25506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위쪽 화살표 43"/>
          <p:cNvSpPr/>
          <p:nvPr/>
        </p:nvSpPr>
        <p:spPr>
          <a:xfrm rot="10800000">
            <a:off x="8550957" y="2924451"/>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모서리가 둥근 직사각형 27"/>
          <p:cNvSpPr/>
          <p:nvPr/>
        </p:nvSpPr>
        <p:spPr>
          <a:xfrm>
            <a:off x="251520" y="2131624"/>
            <a:ext cx="3348372" cy="4501732"/>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107504" y="1088740"/>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금액</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건당 금액에 변화가 없고</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비율만 증가하고 있어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전통시장 구매고객에 비해 </a:t>
            </a:r>
            <a:r>
              <a:rPr lang="en-US" altLang="ko-KR" sz="1600" spc="100">
                <a:ln>
                  <a:solidFill>
                    <a:prstClr val="black">
                      <a:alpha val="20000"/>
                    </a:prstClr>
                  </a:solidFill>
                </a:ln>
                <a:solidFill>
                  <a:srgbClr val="000000"/>
                </a:solidFill>
                <a:latin typeface="NOVA Bold"/>
                <a:ea typeface="NOVA Bold"/>
                <a:cs typeface="Arial" pitchFamily="34" charset="0"/>
              </a:rPr>
              <a:t>20</a:t>
            </a:r>
            <a:r>
              <a:rPr lang="ko-KR" altLang="en-US" sz="1600" spc="100">
                <a:ln>
                  <a:solidFill>
                    <a:prstClr val="black">
                      <a:alpha val="20000"/>
                    </a:prstClr>
                  </a:solidFill>
                </a:ln>
                <a:solidFill>
                  <a:srgbClr val="000000"/>
                </a:solidFill>
                <a:latin typeface="NOVA Bold"/>
                <a:ea typeface="NOVA Bold"/>
                <a:cs typeface="Arial" pitchFamily="34" charset="0"/>
              </a:rPr>
              <a:t>대 이하 고객 이외 고객층 변동이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88877077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065" y="2561679"/>
            <a:ext cx="3753899" cy="3423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내국인의 경우 평일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주말 구분없이 비슷한 소비 행태를 보이며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토요일에 특히 활발함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중국인 관광객의 주말 소비 비중이 대폭 감소하였고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목</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금에 소비가 집중되는 모습</a:t>
            </a: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남부 지역 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29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8650" y="2600907"/>
            <a:ext cx="3323770" cy="3394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00846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p:cNvGraphicFramePr>
            <a:graphicFrameLocks noGrp="1"/>
          </p:cNvGraphicFramePr>
          <p:nvPr>
            <p:extLst>
              <p:ext uri="{D42A27DB-BD31-4B8C-83A1-F6EECF244321}">
                <p14:modId xmlns:p14="http://schemas.microsoft.com/office/powerpoint/2010/main" val="2275470628"/>
              </p:ext>
            </p:extLst>
          </p:nvPr>
        </p:nvGraphicFramePr>
        <p:xfrm>
          <a:off x="467544" y="2924944"/>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194,817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178,817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-8.2%</a:t>
                      </a:r>
                    </a:p>
                  </a:txBody>
                  <a:tcPr marL="9525" marR="36000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478,441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385,057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-19.5%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193,758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180,830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-6.7%</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467,775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290,960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-37.8%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192,730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180,982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-6.1%</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476,683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295,835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-37.9%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187,860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181,876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-3.2%</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456,078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367,251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-19.5%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187,498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180,192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-3.9%</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471,647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360,863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-23.5%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176,373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171,833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-2.6%</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562,435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292,848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-47.9%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164,314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157,796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-4.0%</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477,942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270,383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-43.4%</a:t>
                      </a:r>
                    </a:p>
                  </a:txBody>
                  <a:tcPr marL="9525" marR="9525" marT="9525" marB="0" anchor="ctr">
                    <a:solidFill>
                      <a:srgbClr val="F9F8F6"/>
                    </a:solidFill>
                  </a:tcPr>
                </a:tc>
              </a:tr>
            </a:tbl>
          </a:graphicData>
        </a:graphic>
      </p:graphicFrame>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경우 평일보다 주말에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소비금액이 낮으며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더욱 하락하는 추세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주말에 높았으나</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년간 대폭 하락하여 평일보다 낮아짐</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요일별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소비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445224"/>
            <a:ext cx="612068" cy="499891"/>
          </a:xfrm>
          <a:prstGeom prst="rect">
            <a:avLst/>
          </a:prstGeom>
        </p:spPr>
      </p:pic>
    </p:spTree>
    <p:extLst>
      <p:ext uri="{BB962C8B-B14F-4D97-AF65-F5344CB8AC3E}">
        <p14:creationId xmlns:p14="http://schemas.microsoft.com/office/powerpoint/2010/main" val="20095795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190" y="3491310"/>
            <a:ext cx="5488603" cy="274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섭지코지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성산일출봉</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등 자연 휴양지와 오름이 특히 많은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많은 여행지가 산 중턱에 위치해 기온이 낮은 편이라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주로 여름과 가을에 관광객이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성산읍 신산리에 제</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공항이 들어설 예정이며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완공까지 아직 기간이 많이 남았지만 주변 </a:t>
            </a:r>
            <a:r>
              <a:rPr lang="en-US" altLang="ko-KR" sz="1600" spc="100">
                <a:ln>
                  <a:solidFill>
                    <a:prstClr val="black">
                      <a:alpha val="20000"/>
                    </a:prstClr>
                  </a:solidFill>
                </a:ln>
                <a:solidFill>
                  <a:srgbClr val="000000"/>
                </a:solidFill>
                <a:latin typeface="NOVA Bold"/>
                <a:ea typeface="NOVA Bold"/>
                <a:cs typeface="Arial" pitchFamily="34" charset="0"/>
              </a:rPr>
              <a:t/>
            </a:r>
            <a:br>
              <a:rPr lang="en-US" altLang="ko-KR" sz="1600" spc="100">
                <a:ln>
                  <a:solidFill>
                    <a:prstClr val="black">
                      <a:alpha val="20000"/>
                    </a:prstClr>
                  </a:solidFill>
                </a:ln>
                <a:solidFill>
                  <a:srgbClr val="000000"/>
                </a:solidFill>
                <a:latin typeface="NOVA Bold"/>
                <a:ea typeface="NOVA Bold"/>
                <a:cs typeface="Arial" pitchFamily="34" charset="0"/>
              </a:rPr>
            </a:b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상권이 먼저 개발될 가능성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5451726" y="3915507"/>
            <a:ext cx="201869" cy="250093"/>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60" idx="3"/>
          </p:cNvCxnSpPr>
          <p:nvPr/>
        </p:nvCxnSpPr>
        <p:spPr>
          <a:xfrm>
            <a:off x="5394643" y="4896560"/>
            <a:ext cx="479972" cy="620672"/>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6387075" y="4125745"/>
            <a:ext cx="2470142"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cs typeface="Arial" pitchFamily="34" charset="0"/>
              </a:rPr>
              <a:t>시월애 촬영지 등이 위치한 우도</a:t>
            </a:r>
            <a:endParaRPr lang="en-US" altLang="ko-KR" sz="1200" spc="100">
              <a:ln>
                <a:solidFill>
                  <a:prstClr val="black">
                    <a:alpha val="20000"/>
                  </a:prstClr>
                </a:solidFill>
              </a:ln>
              <a:solidFill>
                <a:srgbClr val="000000">
                  <a:lumMod val="75000"/>
                  <a:lumOff val="25000"/>
                </a:srgbClr>
              </a:solidFill>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cs typeface="Arial" pitchFamily="34" charset="0"/>
              </a:rPr>
              <a:t>내국인 관광객 비중도 높음</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a:off x="5658747" y="4040553"/>
            <a:ext cx="713453" cy="378998"/>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819953" y="5503869"/>
            <a:ext cx="2532359" cy="45362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2</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공항이 들어설 예정인 신산리</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5015812" y="4711537"/>
            <a:ext cx="378831"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96621844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0" y="2996952"/>
            <a:ext cx="8289926" cy="1671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동부의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농축수산품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기념품점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한식업종은 </a:t>
            </a:r>
            <a:r>
              <a:rPr lang="en-US" altLang="ko-KR" sz="1600" spc="100">
                <a:ln>
                  <a:solidFill>
                    <a:prstClr val="black">
                      <a:alpha val="20000"/>
                    </a:prstClr>
                  </a:solidFill>
                </a:ln>
                <a:solidFill>
                  <a:srgbClr val="000000"/>
                </a:solidFill>
                <a:ea typeface="NOVA Bold"/>
                <a:cs typeface="Arial" pitchFamily="34" charset="0"/>
              </a:rPr>
              <a:t>33% </a:t>
            </a:r>
            <a:r>
              <a:rPr lang="ko-KR" altLang="en-US" sz="1600" spc="100">
                <a:ln>
                  <a:solidFill>
                    <a:prstClr val="black">
                      <a:alpha val="20000"/>
                    </a:prstClr>
                  </a:solidFill>
                </a:ln>
                <a:solidFill>
                  <a:srgbClr val="000000"/>
                </a:solidFill>
                <a:ea typeface="NOVA Bold"/>
                <a:cs typeface="Arial" pitchFamily="34" charset="0"/>
              </a:rPr>
              <a:t>성장한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농축수산품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기념품점은 모두 전년 대비 </a:t>
            </a:r>
            <a:r>
              <a:rPr lang="en-US" altLang="ko-KR" sz="1600" spc="100">
                <a:ln>
                  <a:solidFill>
                    <a:prstClr val="black">
                      <a:alpha val="20000"/>
                    </a:prstClr>
                  </a:solidFill>
                </a:ln>
                <a:solidFill>
                  <a:srgbClr val="000000"/>
                </a:solidFill>
                <a:ea typeface="NOVA Bold"/>
                <a:cs typeface="Arial" pitchFamily="34" charset="0"/>
              </a:rPr>
              <a:t>19% </a:t>
            </a:r>
            <a:r>
              <a:rPr lang="ko-KR" altLang="en-US" sz="1600" spc="100">
                <a:ln>
                  <a:solidFill>
                    <a:prstClr val="black">
                      <a:alpha val="20000"/>
                    </a:prstClr>
                  </a:solidFill>
                </a:ln>
                <a:solidFill>
                  <a:srgbClr val="000000"/>
                </a:solidFill>
                <a:ea typeface="NOVA Bold"/>
                <a:cs typeface="Arial" pitchFamily="34" charset="0"/>
              </a:rPr>
              <a:t>매출이 감소</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전반적으로 중국인 소비 비중이 높은 업종들의 매출이 떨어진 것으로 판단됨</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1675508077"/>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331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24.5</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0.3</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농축수산품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208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16.9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42.8</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기념품점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13.8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90.0</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36913"/>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14013038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644566"/>
            <a:ext cx="8172936" cy="380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645024"/>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3969060"/>
            <a:ext cx="612068" cy="1512168"/>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직사각형 13"/>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농축수산품과 기념품업종은 메르스 유행기간에 매출이 급감하였으나 </a:t>
            </a:r>
            <a:r>
              <a:rPr lang="en-US" altLang="ko-KR" sz="1600" spc="100">
                <a:ln>
                  <a:solidFill>
                    <a:prstClr val="black">
                      <a:alpha val="20000"/>
                    </a:prstClr>
                  </a:solidFill>
                </a:ln>
                <a:solidFill>
                  <a:srgbClr val="000000"/>
                </a:solidFill>
                <a:ea typeface="NOVA Bold"/>
                <a:cs typeface="Arial" pitchFamily="34" charset="0"/>
              </a:rPr>
              <a:t>10</a:t>
            </a:r>
            <a:r>
              <a:rPr lang="ko-KR" altLang="en-US" sz="1600" spc="100">
                <a:ln>
                  <a:solidFill>
                    <a:prstClr val="black">
                      <a:alpha val="20000"/>
                    </a:prstClr>
                  </a:solidFill>
                </a:ln>
                <a:solidFill>
                  <a:srgbClr val="000000"/>
                </a:solidFill>
                <a:ea typeface="NOVA Bold"/>
                <a:cs typeface="Arial" pitchFamily="34" charset="0"/>
              </a:rPr>
              <a:t>월 이후 회복세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비율이 높은 한식 소비는 외부 요인 영향 없이 계절적 소비 변동만 보임</a:t>
            </a:r>
          </a:p>
        </p:txBody>
      </p:sp>
    </p:spTree>
    <p:extLst>
      <p:ext uri="{BB962C8B-B14F-4D97-AF65-F5344CB8AC3E}">
        <p14:creationId xmlns:p14="http://schemas.microsoft.com/office/powerpoint/2010/main" val="8666825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주로 여름에 이루어지며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겨울에 상대적인 침체기를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년미만 신규 가맹점 비율이 </a:t>
            </a:r>
            <a:r>
              <a:rPr lang="en-US" altLang="ko-KR" sz="1600" spc="100">
                <a:ln>
                  <a:solidFill>
                    <a:prstClr val="black">
                      <a:alpha val="20000"/>
                    </a:prstClr>
                  </a:solidFill>
                </a:ln>
                <a:solidFill>
                  <a:srgbClr val="000000"/>
                </a:solidFill>
                <a:latin typeface="NOVA Bold"/>
                <a:ea typeface="NOVA Bold"/>
                <a:cs typeface="Arial" pitchFamily="34" charset="0"/>
              </a:rPr>
              <a:t>25%</a:t>
            </a:r>
            <a:r>
              <a:rPr lang="ko-KR" altLang="en-US" sz="1600" spc="100">
                <a:ln>
                  <a:solidFill>
                    <a:prstClr val="black">
                      <a:alpha val="20000"/>
                    </a:prstClr>
                  </a:solidFill>
                </a:ln>
                <a:solidFill>
                  <a:srgbClr val="000000"/>
                </a:solidFill>
                <a:latin typeface="NOVA Bold"/>
                <a:ea typeface="NOVA Bold"/>
                <a:cs typeface="Arial" pitchFamily="34" charset="0"/>
              </a:rPr>
              <a:t>로 높은 편이며</a:t>
            </a: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 비율이 낮음</a:t>
            </a:r>
          </a:p>
        </p:txBody>
      </p:sp>
      <p:sp>
        <p:nvSpPr>
          <p:cNvPr id="38" name="직사각형 37"/>
          <p:cNvSpPr/>
          <p:nvPr/>
        </p:nvSpPr>
        <p:spPr>
          <a:xfrm>
            <a:off x="4505586"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영업기간별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603003"/>
            <a:ext cx="3581532" cy="363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81" y="3583853"/>
            <a:ext cx="320894" cy="262082"/>
          </a:xfrm>
          <a:prstGeom prst="rect">
            <a:avLst/>
          </a:prstGeom>
        </p:spPr>
      </p:pic>
      <p:pic>
        <p:nvPicPr>
          <p:cNvPr id="18" name="그림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236" y="3149357"/>
            <a:ext cx="320894" cy="262082"/>
          </a:xfrm>
          <a:prstGeom prst="rect">
            <a:avLst/>
          </a:prstGeom>
        </p:spPr>
      </p:pic>
      <p:pic>
        <p:nvPicPr>
          <p:cNvPr id="19" name="그림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653" y="3301757"/>
            <a:ext cx="320894" cy="262082"/>
          </a:xfrm>
          <a:prstGeom prst="rect">
            <a:avLst/>
          </a:prstGeom>
        </p:spPr>
      </p:pic>
      <p:pic>
        <p:nvPicPr>
          <p:cNvPr id="11469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80012" y="2632881"/>
            <a:ext cx="3786368" cy="364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54732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소비가 전년에 비해 전반적으로 하락세</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2016</a:t>
            </a:r>
            <a:r>
              <a:rPr lang="ko-KR" altLang="en-US" sz="1600" spc="100">
                <a:ln>
                  <a:solidFill>
                    <a:prstClr val="black">
                      <a:alpha val="20000"/>
                    </a:prstClr>
                  </a:solidFill>
                </a:ln>
                <a:solidFill>
                  <a:srgbClr val="000000"/>
                </a:solidFill>
                <a:ea typeface="NOVA Bold"/>
                <a:cs typeface="Arial" pitchFamily="34" charset="0"/>
              </a:rPr>
              <a:t>년 </a:t>
            </a:r>
            <a:r>
              <a:rPr lang="en-US" altLang="ko-KR" sz="1600" spc="100">
                <a:ln>
                  <a:solidFill>
                    <a:prstClr val="black">
                      <a:alpha val="20000"/>
                    </a:prstClr>
                  </a:solidFill>
                </a:ln>
                <a:solidFill>
                  <a:srgbClr val="000000"/>
                </a:solidFill>
                <a:ea typeface="NOVA Bold"/>
                <a:cs typeface="Arial" pitchFamily="34" charset="0"/>
              </a:rPr>
              <a:t>6</a:t>
            </a:r>
            <a:r>
              <a:rPr lang="ko-KR" altLang="en-US" sz="1600" spc="100">
                <a:ln>
                  <a:solidFill>
                    <a:prstClr val="black">
                      <a:alpha val="20000"/>
                    </a:prstClr>
                  </a:solidFill>
                </a:ln>
                <a:solidFill>
                  <a:srgbClr val="000000"/>
                </a:solidFill>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16" y="2708920"/>
            <a:ext cx="8006764" cy="3557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87380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4~50</a:t>
            </a:r>
            <a:r>
              <a:rPr lang="ko-KR" altLang="en-US" sz="1600" spc="100">
                <a:ln>
                  <a:solidFill>
                    <a:prstClr val="black">
                      <a:alpha val="20000"/>
                    </a:prstClr>
                  </a:solidFill>
                </a:ln>
                <a:solidFill>
                  <a:srgbClr val="000000"/>
                </a:solidFill>
                <a:latin typeface="NOVA Bold"/>
                <a:ea typeface="NOVA Bold"/>
                <a:cs typeface="Arial" pitchFamily="34" charset="0"/>
              </a:rPr>
              <a:t>대 남성과 </a:t>
            </a:r>
            <a:r>
              <a:rPr lang="en-US" altLang="ko-KR" sz="1600" spc="100">
                <a:ln>
                  <a:solidFill>
                    <a:prstClr val="black">
                      <a:alpha val="20000"/>
                    </a:prstClr>
                  </a:solidFill>
                </a:ln>
                <a:solidFill>
                  <a:srgbClr val="000000"/>
                </a:solidFill>
                <a:latin typeface="NOVA Bold"/>
                <a:ea typeface="NOVA Bold"/>
                <a:cs typeface="Arial" pitchFamily="34" charset="0"/>
              </a:rPr>
              <a:t>30</a:t>
            </a:r>
            <a:r>
              <a:rPr lang="ko-KR" altLang="en-US" sz="1600" spc="100">
                <a:ln>
                  <a:solidFill>
                    <a:prstClr val="black">
                      <a:alpha val="20000"/>
                    </a:prstClr>
                  </a:solidFill>
                </a:ln>
                <a:solidFill>
                  <a:srgbClr val="000000"/>
                </a:solidFill>
                <a:latin typeface="NOVA Bold"/>
                <a:ea typeface="NOVA Bold"/>
                <a:cs typeface="Arial" pitchFamily="34" charset="0"/>
              </a:rPr>
              <a:t>대 여성의 소비가 주축이며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여성의 비중이 뚜렷하게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5~60</a:t>
            </a:r>
            <a:r>
              <a:rPr lang="ko-KR" altLang="en-US" sz="1600" spc="100">
                <a:ln>
                  <a:solidFill>
                    <a:prstClr val="black">
                      <a:alpha val="20000"/>
                    </a:prstClr>
                  </a:solidFill>
                </a:ln>
                <a:solidFill>
                  <a:srgbClr val="000000"/>
                </a:solidFill>
                <a:ea typeface="NOVA Bold"/>
                <a:cs typeface="Arial" pitchFamily="34" charset="0"/>
              </a:rPr>
              <a:t>대 고객의 소비는 감소하고 </a:t>
            </a:r>
            <a:r>
              <a:rPr lang="en-US" altLang="ko-KR" sz="1600" spc="100">
                <a:ln>
                  <a:solidFill>
                    <a:prstClr val="black">
                      <a:alpha val="20000"/>
                    </a:prstClr>
                  </a:solidFill>
                </a:ln>
                <a:solidFill>
                  <a:srgbClr val="000000"/>
                </a:solidFill>
                <a:ea typeface="NOVA Bold"/>
                <a:cs typeface="Arial" pitchFamily="34" charset="0"/>
              </a:rPr>
              <a:t>2~30</a:t>
            </a:r>
            <a:r>
              <a:rPr lang="ko-KR" altLang="en-US" sz="1600" spc="100">
                <a:ln>
                  <a:solidFill>
                    <a:prstClr val="black">
                      <a:alpha val="20000"/>
                    </a:prstClr>
                  </a:solidFill>
                </a:ln>
                <a:solidFill>
                  <a:srgbClr val="000000"/>
                </a:solidFill>
                <a:ea typeface="NOVA Bold"/>
                <a:cs typeface="Arial" pitchFamily="34" charset="0"/>
              </a:rPr>
              <a:t>대의 소비가 양적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질적으로 모두 증가하고 있음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l="14875" r="12002"/>
          <a:stretch>
            <a:fillRect/>
          </a:stretch>
        </p:blipFill>
        <p:spPr bwMode="auto">
          <a:xfrm>
            <a:off x="395536" y="2792958"/>
            <a:ext cx="3960276" cy="312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7" name="Picture 3"/>
          <p:cNvPicPr>
            <a:picLocks noChangeAspect="1" noChangeArrowheads="1"/>
          </p:cNvPicPr>
          <p:nvPr/>
        </p:nvPicPr>
        <p:blipFill>
          <a:blip r:embed="rId3">
            <a:extLst>
              <a:ext uri="{28A0092B-C50C-407E-A947-70E740481C1C}">
                <a14:useLocalDpi xmlns:a14="http://schemas.microsoft.com/office/drawing/2010/main" val="0"/>
              </a:ext>
            </a:extLst>
          </a:blip>
          <a:srcRect l="21346" r="21392"/>
          <a:stretch>
            <a:fillRect/>
          </a:stretch>
        </p:blipFill>
        <p:spPr bwMode="auto">
          <a:xfrm>
            <a:off x="4644008" y="2744924"/>
            <a:ext cx="393827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7773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건당</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이용액은 하락세이나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젊은층의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연령별 소비 금액 편차는 점차 줄어들고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 고객의 연령별 소비 편차가 작은 편</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530938177"/>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20,031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19,065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-4.8</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70,113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74,717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6.6</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27,605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26,462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-4.1</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106,232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112,255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5.7</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40,656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37,557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-7.6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186,408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187,227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0.4</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51,545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46,289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-10.2</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255,663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250,606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59,326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51,341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-13.5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347,427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307,406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-11.5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20,159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19,658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64,914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68,499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28,686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27,636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96,104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102,202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37,860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35,639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149,141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148,547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-0.4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49,428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44,353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195,188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182,765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59,762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53,846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-9.9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223,339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208,232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37,377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33,613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149,320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144,072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3248980"/>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4833156"/>
            <a:ext cx="421858" cy="324036"/>
          </a:xfrm>
          <a:prstGeom prst="rect">
            <a:avLst/>
          </a:prstGeom>
        </p:spPr>
      </p:pic>
    </p:spTree>
    <p:extLst>
      <p:ext uri="{BB962C8B-B14F-4D97-AF65-F5344CB8AC3E}">
        <p14:creationId xmlns:p14="http://schemas.microsoft.com/office/powerpoint/2010/main" val="181209231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64904"/>
            <a:ext cx="4122849" cy="372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5888" y="2507149"/>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관광객 소비 금액이 </a:t>
            </a:r>
            <a:r>
              <a:rPr lang="en-US" altLang="ko-KR" sz="1600" spc="100">
                <a:ln>
                  <a:solidFill>
                    <a:prstClr val="black">
                      <a:alpha val="20000"/>
                    </a:prstClr>
                  </a:solidFill>
                </a:ln>
                <a:solidFill>
                  <a:srgbClr val="000000"/>
                </a:solidFill>
                <a:latin typeface="NOVA Bold"/>
                <a:ea typeface="NOVA Bold"/>
                <a:cs typeface="Arial" pitchFamily="34" charset="0"/>
              </a:rPr>
              <a:t>29.3% </a:t>
            </a:r>
            <a:r>
              <a:rPr lang="ko-KR" altLang="en-US" sz="1600" spc="100">
                <a:ln>
                  <a:solidFill>
                    <a:prstClr val="black">
                      <a:alpha val="20000"/>
                    </a:prstClr>
                  </a:solidFill>
                </a:ln>
                <a:solidFill>
                  <a:srgbClr val="000000"/>
                </a:solidFill>
                <a:latin typeface="NOVA Bold"/>
                <a:ea typeface="NOVA Bold"/>
                <a:cs typeface="Arial" pitchFamily="34" charset="0"/>
              </a:rPr>
              <a:t>급성장하면서 전체 소비에서 차지하는 기여도가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법인 소비는 전반적인 성장세이나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중국인 소비가 급감하는 모습</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소비금액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9" name="TextBox 18"/>
          <p:cNvSpPr txBox="1"/>
          <p:nvPr/>
        </p:nvSpPr>
        <p:spPr>
          <a:xfrm>
            <a:off x="6734376" y="2772461"/>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21" name="TextBox 20"/>
          <p:cNvSpPr txBox="1"/>
          <p:nvPr/>
        </p:nvSpPr>
        <p:spPr>
          <a:xfrm>
            <a:off x="6634831"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4" name="직사각형 23"/>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카드소비 데이터를 이용한 추정매출값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742" y="3146276"/>
            <a:ext cx="368255" cy="282863"/>
          </a:xfrm>
          <a:prstGeom prst="rect">
            <a:avLst/>
          </a:prstGeom>
        </p:spPr>
      </p:pic>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523" y="5347815"/>
            <a:ext cx="540060" cy="414829"/>
          </a:xfrm>
          <a:prstGeom prst="rect">
            <a:avLst/>
          </a:prstGeom>
        </p:spPr>
      </p:pic>
    </p:spTree>
    <p:extLst>
      <p:ext uri="{BB962C8B-B14F-4D97-AF65-F5344CB8AC3E}">
        <p14:creationId xmlns:p14="http://schemas.microsoft.com/office/powerpoint/2010/main" val="20682725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xml><?xml version="1.0" encoding="utf-8"?>
<a:theme xmlns:a="http://schemas.openxmlformats.org/drawingml/2006/main" name="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17373</Words>
  <Application>Microsoft Office PowerPoint</Application>
  <PresentationFormat>화면 슬라이드 쇼(4:3)</PresentationFormat>
  <Paragraphs>6294</Paragraphs>
  <Slides>121</Slides>
  <Notes>11</Notes>
  <HiddenSlides>0</HiddenSlides>
  <MMClips>0</MMClips>
  <ScaleCrop>false</ScaleCrop>
  <HeadingPairs>
    <vt:vector size="8" baseType="variant">
      <vt:variant>
        <vt:lpstr>사용한 글꼴</vt:lpstr>
      </vt:variant>
      <vt:variant>
        <vt:i4>10</vt:i4>
      </vt:variant>
      <vt:variant>
        <vt:lpstr>테마</vt:lpstr>
      </vt:variant>
      <vt:variant>
        <vt:i4>3</vt:i4>
      </vt:variant>
      <vt:variant>
        <vt:lpstr>포함된 OLE 서버</vt:lpstr>
      </vt:variant>
      <vt:variant>
        <vt:i4>1</vt:i4>
      </vt:variant>
      <vt:variant>
        <vt:lpstr>슬라이드 제목</vt:lpstr>
      </vt:variant>
      <vt:variant>
        <vt:i4>121</vt:i4>
      </vt:variant>
    </vt:vector>
  </HeadingPairs>
  <TitlesOfParts>
    <vt:vector size="135" baseType="lpstr">
      <vt:lpstr>NOVA Bold</vt:lpstr>
      <vt:lpstr>NOVA ExtraBold</vt:lpstr>
      <vt:lpstr>NOVA Light</vt:lpstr>
      <vt:lpstr>NOVA Medium</vt:lpstr>
      <vt:lpstr>누리스마트OTF Light</vt:lpstr>
      <vt:lpstr>맑은 고딕</vt:lpstr>
      <vt:lpstr>Arial</vt:lpstr>
      <vt:lpstr>Arial Narrow</vt:lpstr>
      <vt:lpstr>Calibri</vt:lpstr>
      <vt:lpstr>Wingdings</vt:lpstr>
      <vt:lpstr>Office Theme</vt:lpstr>
      <vt:lpstr>99_A4_RBSC_PPT</vt:lpstr>
      <vt:lpstr>1_A4_RBSC_PPT</vt:lpstr>
      <vt:lpstr>think-cell Slide</vt:lpstr>
      <vt:lpstr>주제 I. 축제 효과 분석 및 제주도 전통시장 활성화 방안</vt:lpstr>
      <vt:lpstr>PowerPoint 프레젠테이션</vt:lpstr>
      <vt:lpstr>PowerPoint 프레젠테이션</vt:lpstr>
      <vt:lpstr>      전통 시장 정의 및 특징 현황</vt:lpstr>
      <vt:lpstr>     매일 시장과 5일 시장 현황</vt:lpstr>
      <vt:lpstr>PowerPoint 프레젠테이션</vt:lpstr>
      <vt:lpstr>      전통시장 업종 분포 및 인근 대형마트 분석  </vt:lpstr>
      <vt:lpstr>      전통시장, 대형마트 고객층 비교 분석</vt:lpstr>
      <vt:lpstr>      전통시장, 대형마트 고객층 비교 분석</vt:lpstr>
      <vt:lpstr>      전통시장, 대형마트 고객층 비교 분석</vt:lpstr>
      <vt:lpstr>      관광객 전통시장 소비현황 분석</vt:lpstr>
      <vt:lpstr>      관광객 전통시장 소비현황 분석</vt:lpstr>
      <vt:lpstr>PowerPoint 프레젠테이션</vt:lpstr>
      <vt:lpstr>      제주 동문시장 업종 및 특성 분석 </vt:lpstr>
      <vt:lpstr>      제주 동문시장 업종 및 특성 분석 </vt:lpstr>
      <vt:lpstr>      제주 동문시장 업종 및 특성 분석 </vt:lpstr>
      <vt:lpstr>      제주 동문시장 업종 및 특성 분석 </vt:lpstr>
      <vt:lpstr>      제주 서문시장 업종 및 특성 분석 </vt:lpstr>
      <vt:lpstr>      제주 서문시장 업종 및 특성 분석 </vt:lpstr>
      <vt:lpstr>      제주 서문시장 업종 및 특성 분석 </vt:lpstr>
      <vt:lpstr>      제주 서문시장 업종 및 특성 분석 </vt:lpstr>
      <vt:lpstr>      제주 보성시장 업종 및 특성 분석 </vt:lpstr>
      <vt:lpstr>      제주 보성시장 업종 및 특성 분석 </vt:lpstr>
      <vt:lpstr>      제주 보성시장 업종 및 특성 분석 </vt:lpstr>
      <vt:lpstr>      제주 보성시장 업종 및 특성 분석 </vt:lpstr>
      <vt:lpstr>      서귀포 매일올레시장 업종 및 특성 분석 </vt:lpstr>
      <vt:lpstr>      서귀포 매일올레시장 업종 및 특성 분석 </vt:lpstr>
      <vt:lpstr>      서귀포 매일올레시장 업종 및 특성 분석 </vt:lpstr>
      <vt:lpstr>      서귀포 매일올레시장 업종 및 특성 분석 </vt:lpstr>
      <vt:lpstr>      모슬포 중앙시장 업종 및 특성 분석 </vt:lpstr>
      <vt:lpstr>      모슬포 중앙시장 업종 및 특성 분석 </vt:lpstr>
      <vt:lpstr>      모슬포 중앙시장 업종 및 특성 분석 </vt:lpstr>
      <vt:lpstr>      모슬포 중앙시장 업종 및 특성 분석 </vt:lpstr>
      <vt:lpstr>      서귀포 향토 5일 시장 업종 및 특성 분석 </vt:lpstr>
      <vt:lpstr>      서귀포 향토 5일 시장 업종 및 특성 분석 </vt:lpstr>
      <vt:lpstr>      서귀포 향토 5일 시장 업종 및 특성 분석 </vt:lpstr>
      <vt:lpstr>      서귀포 향토 5일 시장 업종 및 특성 분석 </vt:lpstr>
      <vt:lpstr>      제주 민속 5일 시장 업종 및 특성 분석 </vt:lpstr>
      <vt:lpstr>      제주 민속 5일 시장 업종 및 특성 분석 </vt:lpstr>
      <vt:lpstr>      제주 민속 5일 시장 업종 및 특성 분석 </vt:lpstr>
      <vt:lpstr>      제주 민속 5일 시장 업종 및 특성 분석 </vt:lpstr>
      <vt:lpstr>      중문 향토 5일 시장 업종 및 특성 분석 </vt:lpstr>
      <vt:lpstr>      중문 향토 5일 시장 업종 및 특성 분석 </vt:lpstr>
      <vt:lpstr>      중문 향토 5일 시장 업종 및 특성 분석 </vt:lpstr>
      <vt:lpstr>      중문 향토 5일 시장 업종 및 특성 분석 </vt:lpstr>
      <vt:lpstr>PowerPoint 프레젠테이션</vt:lpstr>
      <vt:lpstr>     시장별 특징 Summary</vt:lpstr>
      <vt:lpstr>      대형마트 벤치마킹</vt:lpstr>
      <vt:lpstr>      전통시장 활성화 방안</vt:lpstr>
      <vt:lpstr>      전통시장 활성화 방안</vt:lpstr>
      <vt:lpstr>      전통시장 활성화 방안</vt:lpstr>
      <vt:lpstr>      전통시장 활성화 방안</vt:lpstr>
      <vt:lpstr>주제 II. 제주도 지역별 소비패턴  특징 및 트렌드 분석</vt:lpstr>
      <vt:lpstr>PowerPoint 프레젠테이션</vt:lpstr>
      <vt:lpstr>PowerPoint 프레젠테이션</vt:lpstr>
      <vt:lpstr>      제주도 지역 구분</vt:lpstr>
      <vt:lpstr>      제주도 지역 구분</vt:lpstr>
      <vt:lpstr>      분석 데이터 및 용어 정의</vt:lpstr>
      <vt:lpstr>PowerPoint 프레젠테이션</vt:lpstr>
      <vt:lpstr>      지역별 소비패턴 총괄</vt:lpstr>
      <vt:lpstr>      지역별 소비패턴 총괄</vt:lpstr>
      <vt:lpstr>      지역별 소비패턴 총괄</vt:lpstr>
      <vt:lpstr>      지역별 소비패턴 총괄</vt:lpstr>
      <vt:lpstr>      지역별 소비패턴 총괄</vt:lpstr>
      <vt:lpstr>      지역별 소비패턴 총괄</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북부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남부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동부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      서부 지역 특성 및 소비 패턴</vt:lpstr>
      <vt:lpstr>PowerPoint 프레젠테이션</vt:lpstr>
      <vt:lpstr> 성 소비 특성 요약</vt:lpstr>
      <vt:lpstr> 성 소비 특성 요약</vt:lpstr>
      <vt:lpstr>      트렌드 전망 및 제언</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주제 I. 축제 효과 분석 및 제주도 전통시장 활성화 방안</dc:title>
  <cp:lastModifiedBy>admin</cp:lastModifiedBy>
  <cp:revision>2</cp:revision>
  <cp:lastPrinted>2017-02-28T14:54:42Z</cp:lastPrinted>
  <dcterms:created xsi:type="dcterms:W3CDTF">2017-02-28T14:54:42Z</dcterms:created>
  <dcterms:modified xsi:type="dcterms:W3CDTF">2019-07-16T01:34:38Z</dcterms:modified>
</cp:coreProperties>
</file>